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6858000" cx="12192000"/>
  <p:notesSz cx="6858000" cy="9144000"/>
  <p:embeddedFontLst>
    <p:embeddedFont>
      <p:font typeface="Montserrat SemiBold"/>
      <p:regular r:id="rId89"/>
      <p:bold r:id="rId90"/>
      <p:italic r:id="rId91"/>
      <p:boldItalic r:id="rId92"/>
    </p:embeddedFont>
    <p:embeddedFont>
      <p:font typeface="Roboto"/>
      <p:regular r:id="rId93"/>
      <p:bold r:id="rId94"/>
      <p:italic r:id="rId95"/>
      <p:boldItalic r:id="rId96"/>
    </p:embeddedFont>
    <p:embeddedFont>
      <p:font typeface="Montserrat Black"/>
      <p:bold r:id="rId97"/>
      <p:boldItalic r:id="rId98"/>
    </p:embeddedFont>
    <p:embeddedFont>
      <p:font typeface="Montserrat"/>
      <p:regular r:id="rId99"/>
      <p:bold r:id="rId100"/>
      <p:italic r:id="rId101"/>
      <p:boldItalic r:id="rId102"/>
    </p:embeddedFont>
    <p:embeddedFont>
      <p:font typeface="Lato"/>
      <p:regular r:id="rId103"/>
      <p:bold r:id="rId104"/>
      <p:italic r:id="rId105"/>
      <p:boldItalic r:id="rId106"/>
    </p:embeddedFont>
    <p:embeddedFont>
      <p:font typeface="Montserrat Medium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95BDDB-1A56-4DAE-9F23-2B06952FAF23}">
  <a:tblStyle styleId="{3895BDDB-1A56-4DAE-9F23-2B06952FAF2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9572581-6F91-4147-A3CE-B5799E43555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MontserratMedium-regular.fntdata"/><Relationship Id="rId106" Type="http://schemas.openxmlformats.org/officeDocument/2006/relationships/font" Target="fonts/Lato-boldItalic.fntdata"/><Relationship Id="rId105" Type="http://schemas.openxmlformats.org/officeDocument/2006/relationships/font" Target="fonts/Lato-italic.fntdata"/><Relationship Id="rId104" Type="http://schemas.openxmlformats.org/officeDocument/2006/relationships/font" Target="fonts/Lato-bold.fntdata"/><Relationship Id="rId109" Type="http://schemas.openxmlformats.org/officeDocument/2006/relationships/font" Target="fonts/MontserratMedium-italic.fntdata"/><Relationship Id="rId108" Type="http://schemas.openxmlformats.org/officeDocument/2006/relationships/font" Target="fonts/MontserratMedium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Lato-regular.fntdata"/><Relationship Id="rId102" Type="http://schemas.openxmlformats.org/officeDocument/2006/relationships/font" Target="fonts/Montserrat-boldItalic.fntdata"/><Relationship Id="rId101" Type="http://schemas.openxmlformats.org/officeDocument/2006/relationships/font" Target="fonts/Montserrat-italic.fntdata"/><Relationship Id="rId100" Type="http://schemas.openxmlformats.org/officeDocument/2006/relationships/font" Target="fonts/Montserrat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oboto-italic.fntdata"/><Relationship Id="rId94" Type="http://schemas.openxmlformats.org/officeDocument/2006/relationships/font" Target="fonts/Roboto-bold.fntdata"/><Relationship Id="rId97" Type="http://schemas.openxmlformats.org/officeDocument/2006/relationships/font" Target="fonts/MontserratBlack-bold.fntdata"/><Relationship Id="rId96" Type="http://schemas.openxmlformats.org/officeDocument/2006/relationships/font" Target="fonts/Roboto-boldItalic.fntdata"/><Relationship Id="rId11" Type="http://schemas.openxmlformats.org/officeDocument/2006/relationships/slide" Target="slides/slide6.xml"/><Relationship Id="rId99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98" Type="http://schemas.openxmlformats.org/officeDocument/2006/relationships/font" Target="fonts/Montserrat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MontserratSemiBold-italic.fntdata"/><Relationship Id="rId90" Type="http://schemas.openxmlformats.org/officeDocument/2006/relationships/font" Target="fonts/MontserratSemiBold-bold.fntdata"/><Relationship Id="rId93" Type="http://schemas.openxmlformats.org/officeDocument/2006/relationships/font" Target="fonts/Roboto-regular.fntdata"/><Relationship Id="rId92" Type="http://schemas.openxmlformats.org/officeDocument/2006/relationships/font" Target="fonts/MontserratSemiBold-boldItalic.fntdata"/><Relationship Id="rId15" Type="http://schemas.openxmlformats.org/officeDocument/2006/relationships/slide" Target="slides/slide10.xml"/><Relationship Id="rId110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font" Target="fonts/MontserratSemiBold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S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3ef7cbbab_1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273ef7cbbab_1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3ef7cbbab_1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273ef7cbbab_1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3ef7cbba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273ef7cbba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bcf6e994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2ebcf6e994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bde92ad6b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26bde92ad6b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3541f57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/>
              <a:t>Trainer Notes: </a:t>
            </a:r>
            <a:br>
              <a:rPr lang="en-SG"/>
            </a:br>
            <a:r>
              <a:rPr lang="en-SG"/>
              <a:t>- Do this slide</a:t>
            </a:r>
            <a:r>
              <a:rPr b="1" lang="en-SG"/>
              <a:t> last</a:t>
            </a:r>
            <a:r>
              <a:rPr lang="en-SG"/>
              <a:t> after your marketing plan has been developed</a:t>
            </a:r>
            <a:endParaRPr/>
          </a:p>
        </p:txBody>
      </p:sp>
      <p:sp>
        <p:nvSpPr>
          <p:cNvPr id="324" name="Google Shape;324;g2c3541f57f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3541f57f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2c3541f57f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f5b6540f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2ef5b6540f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b65089e4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26b65089e4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b65089e47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6b65089e47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b65089e47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26b65089e47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b65089e47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6b65089e47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3ef7cbbab_1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73ef7cbbab_1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b65089e4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26b65089e4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3541f57ff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2c3541f57ff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c3541f57ff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2c3541f57ff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9f3e5e0c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279f3e5e0c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9ffb29c97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279ffb29c97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9f3e5e0c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279f3e5e0c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9f3e5e0c2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g279f3e5e0c2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9f3e5e0c2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279f3e5e0c2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3541f57ff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2c3541f57ff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c3541f57ff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g2c3541f57ff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79ffb29c9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279ffb29c9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79ffb29c97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279ffb29c97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79ffb29c97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g279ffb29c97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c3541f57ff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g2c3541f57ff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3541f57ff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2c3541f57ff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3541f57ff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2c3541f57ff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3541f57ff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g2c3541f57ff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3541f57ff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g2c3541f57ff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c3541f57ff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2c3541f57ff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3541f57ff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0" name="Google Shape;650;g2c3541f57ff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3ef7cbbab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273ef7cbbab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c3541f57ff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g2c3541f57ff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6fd4ca01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4" name="Google Shape;674;g26fd4ca01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6bde92ad6b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g26bde92ad6b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dd53edaa1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g2dd53edaa1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71431bd31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271431bd31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31d50664d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g2831d50664d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831d50664d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g2831d50664d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31d50664d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8" name="Google Shape;778;g2831d50664d_1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831d50664d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g2831d50664d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c3541f57ff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g2c3541f57ff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3ef7cbbab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273ef7cbbab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714c56ca4c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5" name="Google Shape;815;g2714c56ca4c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714c56ca4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g2714c56ca4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dd53edaa1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1" name="Google Shape;841;g2dd53edaa1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dd53edaa1b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4" name="Google Shape;854;g2dd53edaa1b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714c56ca4c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7" name="Google Shape;867;g2714c56ca4c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f502d9b91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g2f502d9b91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3541f57ff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" name="Google Shape;892;g2c3541f57ff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f502d9b91f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g2f502d9b91f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c3541f57ff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6" name="Google Shape;916;g2c3541f57ff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71431bd318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9" name="Google Shape;929;g271431bd318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3ef7cbbab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273ef7cbbab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dd53edaa1b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1" name="Google Shape;941;g2dd53edaa1b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c3541f57ff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g2c3541f57ff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831d50664d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g2831d50664d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c3541f57ff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9" name="Google Shape;979;g2c3541f57ff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73ef9aee1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2" name="Google Shape;992;g273ef9aee17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73ef9aee17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8" name="Google Shape;1008;g273ef9aee17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831d50664d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g2831d50664d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831d50664d_1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3" name="Google Shape;1033;g2831d50664d_1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831d50664d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g2831d50664d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831d50664d_1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7" name="Google Shape;1057;g2831d50664d_1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831d50664d_1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9" name="Google Shape;1069;g2831d50664d_1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831d50664d_1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2" name="Google Shape;1082;g2831d50664d_1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73ef9aee1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5" name="Google Shape;1095;g273ef9aee1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c3541f57ff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8" name="Google Shape;1108;g2c3541f57ff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3ef7cbbab_1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273ef7cbbab_1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1.bca.gov.sg/buildsg/sustainability/green-mark-certification-scheme" TargetMode="External"/><Relationship Id="rId6" Type="http://schemas.openxmlformats.org/officeDocument/2006/relationships/hyperlink" Target="https://docs.google.com/document/d/1JriGXvDmA5OMTuH0sCckUYijRX_-hdu-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singstat.gov.sg/modules/infographics/singapore-enterprise-landscape" TargetMode="External"/><Relationship Id="rId6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semrush.com/" TargetMode="External"/><Relationship Id="rId6" Type="http://schemas.openxmlformats.org/officeDocument/2006/relationships/hyperlink" Target="https://neilpatel.com/ubersuggest/" TargetMode="External"/><Relationship Id="rId7" Type="http://schemas.openxmlformats.org/officeDocument/2006/relationships/hyperlink" Target="https://www.similarweb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hyperlink" Target="https://www.carrier.com/commercial/en/sg/" TargetMode="External"/><Relationship Id="rId7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hyperlink" Target="https://dwaircon.com/" TargetMode="External"/><Relationship Id="rId7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facebook.com/GuanLeeHoe/" TargetMode="External"/><Relationship Id="rId6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facebook.com/CarrierSG" TargetMode="External"/><Relationship Id="rId6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facebook.com/ads/library/?active_status=all&amp;ad_type=political_and_issue_ads&amp;country=SG&amp;media_type=al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adstransparency.google.com/?region=S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1.bca.gov.sg/buildsg/sustainability/green-mark-certification-scheme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nordicclick.com/resources/google-ads-preview-tool/" TargetMode="External"/><Relationship Id="rId6" Type="http://schemas.openxmlformats.org/officeDocument/2006/relationships/image" Target="../media/image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support.google.com/google-ads/answer/2497941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canva.com/web-ads/templates/mobile-banner-ads/" TargetMode="External"/><Relationship Id="rId6" Type="http://schemas.openxmlformats.org/officeDocument/2006/relationships/hyperlink" Target="https://www.canva.com/web-ads/templates/halfpage-ads/" TargetMode="External"/><Relationship Id="rId7" Type="http://schemas.openxmlformats.org/officeDocument/2006/relationships/hyperlink" Target="https://www.canva.com/web-ads/templates/billboard-ads/" TargetMode="External"/><Relationship Id="rId8" Type="http://schemas.openxmlformats.org/officeDocument/2006/relationships/image" Target="../media/image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canva.com/design/DAGOiVVba-U/4rXJGkrw3SYEEqSNbJMviQ/edit?utm_content=DAGOiVVba-U&amp;utm_campaign=designshare&amp;utm_medium=link2&amp;utm_source=sharebutton" TargetMode="External"/><Relationship Id="rId6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canva.com/" TargetMode="External"/><Relationship Id="rId6" Type="http://schemas.openxmlformats.org/officeDocument/2006/relationships/hyperlink" Target="https://mediamodifier.com/social/instagram" TargetMode="External"/><Relationship Id="rId7" Type="http://schemas.openxmlformats.org/officeDocument/2006/relationships/image" Target="../media/image3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facebook.com/business/help/71736826494730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www.canva.com/" TargetMode="External"/><Relationship Id="rId6" Type="http://schemas.openxmlformats.org/officeDocument/2006/relationships/hyperlink" Target="https://mediamodifier.com/social/instagram" TargetMode="External"/><Relationship Id="rId7" Type="http://schemas.openxmlformats.org/officeDocument/2006/relationships/image" Target="../media/image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hyperlink" Target="https://www.canva.com/" TargetMode="External"/><Relationship Id="rId7" Type="http://schemas.openxmlformats.org/officeDocument/2006/relationships/hyperlink" Target="https://mediamodifier.com/social/instagram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3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4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hyperlink" Target="https://glh.framer.website" TargetMode="External"/><Relationship Id="rId6" Type="http://schemas.openxmlformats.org/officeDocument/2006/relationships/image" Target="../media/image5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hyperlink" Target="https://cosyace.com/" TargetMode="External"/><Relationship Id="rId5" Type="http://schemas.openxmlformats.org/officeDocument/2006/relationships/hyperlink" Target="https://www.carrier.com/commercial/en/sg/" TargetMode="External"/><Relationship Id="rId6" Type="http://schemas.openxmlformats.org/officeDocument/2006/relationships/hyperlink" Target="https://www.carrier.com/commercial/en/sg/" TargetMode="External"/><Relationship Id="rId7" Type="http://schemas.openxmlformats.org/officeDocument/2006/relationships/hyperlink" Target="https://naturalcool.com.sg/" TargetMode="External"/><Relationship Id="rId8" Type="http://schemas.openxmlformats.org/officeDocument/2006/relationships/hyperlink" Target="https://koyotech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 amt="6000"/>
          </a:blip>
          <a:srcRect b="15766" l="4382" r="69401" t="17034"/>
          <a:stretch/>
        </p:blipFill>
        <p:spPr>
          <a:xfrm>
            <a:off x="4488307" y="5"/>
            <a:ext cx="7703693" cy="6857995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89" name="Google Shape;89;p13"/>
          <p:cNvSpPr txBox="1"/>
          <p:nvPr/>
        </p:nvSpPr>
        <p:spPr>
          <a:xfrm>
            <a:off x="661896" y="4007075"/>
            <a:ext cx="916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Font typeface="Montserrat Black"/>
              <a:buNone/>
            </a:pPr>
            <a:r>
              <a:rPr lang="en-SG" sz="3600">
                <a:solidFill>
                  <a:srgbClr val="17161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Teo Boon Wee 794Z</a:t>
            </a:r>
            <a:endParaRPr b="0" i="0" sz="3600" u="none" cap="none" strike="noStrike">
              <a:solidFill>
                <a:srgbClr val="17161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61909" y="2083230"/>
            <a:ext cx="10868100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SG" sz="4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Presentation for Guan Lee Hoe Engineering Pte Ltd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727223" y="3987090"/>
            <a:ext cx="9165000" cy="0"/>
          </a:xfrm>
          <a:prstGeom prst="straightConnector1">
            <a:avLst/>
          </a:prstGeom>
          <a:noFill/>
          <a:ln cap="flat" cmpd="sng" w="12700">
            <a:solidFill>
              <a:srgbClr val="FF33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" name="Google Shape;92;p13"/>
          <p:cNvCxnSpPr/>
          <p:nvPr/>
        </p:nvCxnSpPr>
        <p:spPr>
          <a:xfrm>
            <a:off x="719539" y="1944469"/>
            <a:ext cx="9172500" cy="0"/>
          </a:xfrm>
          <a:prstGeom prst="straightConnector1">
            <a:avLst/>
          </a:prstGeom>
          <a:noFill/>
          <a:ln cap="flat" cmpd="sng" w="12700">
            <a:solidFill>
              <a:srgbClr val="FF33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448800" y="64913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596601" y="5840275"/>
            <a:ext cx="728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600"/>
              <a:buFont typeface="Montserrat Black"/>
              <a:buNone/>
            </a:pPr>
            <a:r>
              <a:rPr b="1" i="0" lang="en-SG" sz="3600" u="none" cap="none" strike="noStrike">
                <a:solidFill>
                  <a:srgbClr val="17161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GLH.com.sg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9640" y="92452"/>
            <a:ext cx="1803517" cy="66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 amt="6000"/>
          </a:blip>
          <a:srcRect b="15765" l="4378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93" name="Google Shape;193;p22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94" name="Google Shape;194;p22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Ideal Persona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5" name="Google Shape;195;p22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" name="Google Shape;196;p22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504134" y="1185536"/>
            <a:ext cx="111837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SME Business owners moving offices or renovating new premises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3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They would require renovation in the new office including HVAC systems &amp; reinstate the old premises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3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3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 they are looking to renovate their existing premises including replacing the HVAC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3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3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New building owners are looking to achieve the </a:t>
            </a:r>
            <a:r>
              <a:rPr b="0" i="0" lang="en-SG" sz="2400" u="sng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BCG Green Mark certification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3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3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See </a:t>
            </a:r>
            <a:r>
              <a:rPr b="0" i="0" lang="en-SG" sz="2400" u="sng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past projects here </a:t>
            </a: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content 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3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/>
        </p:nvSpPr>
        <p:spPr>
          <a:xfrm>
            <a:off x="504134" y="1185536"/>
            <a:ext cx="111837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600"/>
              <a:buFont typeface="Montserrat Medium"/>
              <a:buChar char="●"/>
            </a:pPr>
            <a:r>
              <a:rPr b="0" i="0" lang="en-SG" sz="26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Each student chooses only one persona and build a marketing plan for that one persona</a:t>
            </a:r>
            <a:endParaRPr b="0" i="0" sz="26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600"/>
              <a:buFont typeface="Montserrat Medium"/>
              <a:buChar char="●"/>
            </a:pPr>
            <a:r>
              <a:rPr b="0" i="0" lang="en-SG" sz="26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are encouraged to group together to share ideas and research together</a:t>
            </a:r>
            <a:endParaRPr b="0" i="0" sz="26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600"/>
              <a:buFont typeface="Montserrat Medium"/>
              <a:buChar char="●"/>
            </a:pPr>
            <a:r>
              <a:rPr b="0" i="0" lang="en-SG" sz="26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However, your submitted capstone work must be done individually</a:t>
            </a:r>
            <a:endParaRPr b="0" i="0" sz="26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600"/>
              <a:buFont typeface="Montserrat Medium"/>
              <a:buChar char="●"/>
            </a:pPr>
            <a:r>
              <a:rPr b="0" i="0" lang="en-SG" sz="26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consider using ChatGPT for brainstorming or copywriting only but </a:t>
            </a:r>
            <a:r>
              <a:rPr b="1" i="0" lang="en-SG" sz="2600" u="none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Do Not</a:t>
            </a:r>
            <a:r>
              <a:rPr b="0" i="0" lang="en-SG" sz="26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use ChatGPT for answers - as you are still learning digital marketing, you cannot tell if ChatGPT answers are correct</a:t>
            </a:r>
            <a:endParaRPr b="0" i="0" sz="26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206" name="Google Shape;206;p23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207" name="Google Shape;207;p23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Marketing Scope per Student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" name="Google Shape;208;p23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23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4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217" name="Google Shape;217;p24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Initial Research “office renovation”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8" name="Google Shape;218;p24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p24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0" name="Google Shape;220;p2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519" y="1159144"/>
            <a:ext cx="10446962" cy="54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5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227" name="Google Shape;227;p25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Initial Research “office renovation”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8" name="Google Shape;228;p25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25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0" name="Google Shape;230;p25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142" y="1093431"/>
            <a:ext cx="10181716" cy="560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6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237" name="Google Shape;237;p26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Initial Research “Office Renovation”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8" name="Google Shape;238;p26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26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142" y="1093431"/>
            <a:ext cx="10181716" cy="560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247" name="Google Shape;247;p27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Initial Research “A &amp; A Works”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7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27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0" name="Google Shape;250;p27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50" y="1186301"/>
            <a:ext cx="11242699" cy="489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8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257" name="Google Shape;257;p28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Initial Research “A &amp; A Works”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Google Shape;258;p28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28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0" name="Google Shape;260;p28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250" y="1033799"/>
            <a:ext cx="10231500" cy="576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9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267" name="Google Shape;267;p29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Initial Research officerenovationsingapore.org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" name="Google Shape;268;p29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" name="Google Shape;269;p29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0" name="Google Shape;270;p29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930" y="1011989"/>
            <a:ext cx="9574139" cy="5790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0"/>
          <p:cNvGrpSpPr/>
          <p:nvPr/>
        </p:nvGrpSpPr>
        <p:grpSpPr>
          <a:xfrm>
            <a:off x="727221" y="171998"/>
            <a:ext cx="9333301" cy="762797"/>
            <a:chOff x="727221" y="171998"/>
            <a:chExt cx="9333301" cy="762797"/>
          </a:xfrm>
        </p:grpSpPr>
        <p:cxnSp>
          <p:nvCxnSpPr>
            <p:cNvPr id="277" name="Google Shape;277;p30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8" name="Google Shape;278;p30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9" name="Google Shape;279;p30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61" y="1270391"/>
            <a:ext cx="10887678" cy="53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727220" y="252960"/>
            <a:ext cx="1023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SG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Initial Research officerenovationsingapore.org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1"/>
          <p:cNvGrpSpPr/>
          <p:nvPr/>
        </p:nvGrpSpPr>
        <p:grpSpPr>
          <a:xfrm>
            <a:off x="727221" y="171998"/>
            <a:ext cx="9333301" cy="762797"/>
            <a:chOff x="727221" y="171998"/>
            <a:chExt cx="9333301" cy="762797"/>
          </a:xfrm>
        </p:grpSpPr>
        <p:cxnSp>
          <p:nvCxnSpPr>
            <p:cNvPr id="287" name="Google Shape;287;p31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31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9" name="Google Shape;289;p31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727220" y="252960"/>
            <a:ext cx="1023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SG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Initial Research fuxiangconstruction.com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129" y="1018870"/>
            <a:ext cx="10003741" cy="576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101" name="Google Shape;101;p14"/>
          <p:cNvSpPr txBox="1"/>
          <p:nvPr/>
        </p:nvSpPr>
        <p:spPr>
          <a:xfrm>
            <a:off x="661909" y="2921430"/>
            <a:ext cx="108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SG" sz="54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Brief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9640" y="92452"/>
            <a:ext cx="1803517" cy="66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32"/>
          <p:cNvGrpSpPr/>
          <p:nvPr/>
        </p:nvGrpSpPr>
        <p:grpSpPr>
          <a:xfrm>
            <a:off x="727221" y="171998"/>
            <a:ext cx="9333301" cy="762797"/>
            <a:chOff x="727221" y="171998"/>
            <a:chExt cx="9333301" cy="762797"/>
          </a:xfrm>
        </p:grpSpPr>
        <p:cxnSp>
          <p:nvCxnSpPr>
            <p:cNvPr id="297" name="Google Shape;297;p32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p32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727220" y="252960"/>
            <a:ext cx="1023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SG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Initial Research fuxiangconstruction.com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830" y="1155875"/>
            <a:ext cx="10314339" cy="549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/>
        </p:nvSpPr>
        <p:spPr>
          <a:xfrm>
            <a:off x="504134" y="1185536"/>
            <a:ext cx="111837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SG" sz="23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Scoping the purpose &amp; objectives of a digital marketing campaign in accordance with a company’s requirements</a:t>
            </a:r>
            <a:endParaRPr b="0" i="0" sz="23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SG" sz="23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SWOT analysis on competitor landing pages and creating a conversion focused landing page that stands out from the competition</a:t>
            </a:r>
            <a:endParaRPr b="0" i="0" sz="23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SG" sz="23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highly engaging content for web (blogpost, brochure, EDM, video, etc) and one social media post (image or video with caption along with copywriting)</a:t>
            </a:r>
            <a:endParaRPr b="0" i="0" sz="23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SG" sz="23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Ad copy for search, display, and/or social media and an -SEO optimised blog article or lead magnet for content marketing</a:t>
            </a:r>
            <a:endParaRPr b="0" i="0" sz="23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SG" sz="23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completed setup of Google Ads Search or Display campaign to market a company’s products &amp; services</a:t>
            </a:r>
            <a:endParaRPr b="0" i="0" sz="23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SG" sz="23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completed setup of social media campaign mockup to drive awareness and conversions for a company’s products &amp; services</a:t>
            </a:r>
            <a:endParaRPr b="0" i="0" sz="23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746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b="0" i="0" lang="en-SG" sz="23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evaluation of digital marketing campaigns (across the user journey, e.g. website, advertising performance, content analytics) using various conversion optimisation models to meet company’s requirements &amp; objectives</a:t>
            </a:r>
            <a:endParaRPr b="0" i="0" sz="23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3">
            <a:alphaModFix amt="6000"/>
          </a:blip>
          <a:srcRect b="15765" l="4376" r="69400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308" name="Google Shape;308;p33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309" name="Google Shape;309;p33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Expected Deliverables (To pass this module)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33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1" name="Google Shape;311;p33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2" name="Google Shape;312;p33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313" name="Google Shape;31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319" name="Google Shape;319;p34"/>
          <p:cNvSpPr txBox="1"/>
          <p:nvPr/>
        </p:nvSpPr>
        <p:spPr>
          <a:xfrm>
            <a:off x="661909" y="2921430"/>
            <a:ext cx="108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SG" sz="54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Plan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9640" y="92452"/>
            <a:ext cx="1803517" cy="66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327" name="Google Shape;327;p35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328" name="Google Shape;328;p35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Executive Summary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9" name="Google Shape;329;p35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35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Provide a brief overview of the main points of the marketing plan, here’s an example below, please modify it to suit your marketing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SG" sz="2000" u="none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Business Objective</a:t>
            </a:r>
            <a:r>
              <a:rPr b="0" i="0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I</a:t>
            </a:r>
            <a:r>
              <a:rPr lang="en-SG" sz="20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ncrease awareness in the SME business segment</a:t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SG" sz="2000" u="none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Target Market</a:t>
            </a:r>
            <a:r>
              <a:rPr b="0" i="0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-SG" sz="20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SME Business owners moving offices or renovating new premises</a:t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SG" sz="2000" u="none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Market Need</a:t>
            </a:r>
            <a:r>
              <a:rPr b="0" i="0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lang="en-SG" sz="20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Office ventilation expert</a:t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339" name="Google Shape;339;p36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340" name="Google Shape;340;p36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Executive Summary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1" name="Google Shape;341;p36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36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3" name="Google Shape;343;p36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Provide a brief overview of the main points of the marketing plan, here’s an example below, please modify it to suit your marketing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SG" sz="2000" u="none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Product Overview</a:t>
            </a:r>
            <a:r>
              <a:rPr b="0" i="0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Specific selling points of your product/service that the persona look out for</a:t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SG" sz="2000" u="none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Market Strategy</a:t>
            </a:r>
            <a:r>
              <a:rPr b="0" i="0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Which channels, what sort of content do you intend to use to execute marketing to bring them from awareness through consideration to deciding to give you their business</a:t>
            </a:r>
            <a:endParaRPr b="0" i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504150" y="6553229"/>
            <a:ext cx="11183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SG" sz="1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Note: Do this last, this is a summary of the entire marketing plan &amp; execution</a:t>
            </a:r>
            <a:endParaRPr b="0" i="1" sz="1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7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352" name="Google Shape;352;p37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353" name="Google Shape;353;p37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SG" sz="2800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Background Information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4" name="Google Shape;354;p37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37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6" name="Google Shape;356;p37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9" name="Google Shape;359;p3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472" y="1192513"/>
            <a:ext cx="10090577" cy="5041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8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365" name="Google Shape;365;p38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366" name="Google Shape;366;p38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Persona / Ideal Customer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7" name="Google Shape;367;p38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38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9" name="Google Shape;369;p38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 txBox="1"/>
          <p:nvPr/>
        </p:nvSpPr>
        <p:spPr>
          <a:xfrm>
            <a:off x="2440525" y="1020025"/>
            <a:ext cx="680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Anthony Malon - The ambitious entrepreneur</a:t>
            </a:r>
            <a:endParaRPr b="0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675" y="1470353"/>
            <a:ext cx="9969049" cy="50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378" name="Google Shape;378;p39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379" name="Google Shape;379;p39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Persona / Ideal Customer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" name="Google Shape;380;p39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39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2" name="Google Shape;382;p39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4" name="Google Shape;384;p39"/>
          <p:cNvGraphicFramePr/>
          <p:nvPr/>
        </p:nvGraphicFramePr>
        <p:xfrm>
          <a:off x="952500" y="140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{3895BDDB-1A56-4DAE-9F23-2B06952FAF23}</a:tableStyleId>
              </a:tblPr>
              <a:tblGrid>
                <a:gridCol w="3998250"/>
                <a:gridCol w="6288750"/>
              </a:tblGrid>
              <a:tr h="381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Psychographic Information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</a:tr>
              <a:tr h="78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Life stage</a:t>
                      </a:r>
                      <a:endParaRPr i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Young Parent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Pain Points 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Several feedback from staff about the office aircon being too cold or dripping water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Motivations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Expand company </a:t>
                      </a:r>
                      <a:r>
                        <a:rPr lang="en-SG"/>
                        <a:t>operations regionally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Attract and retain talents to work in his company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Challenges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Limited knowledge/experience regarding office ventilation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Core Values &amp; Beliefs</a:t>
                      </a:r>
                      <a:endParaRPr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Provide a conducive working environment for his office staff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390" name="Google Shape;390;p40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391" name="Google Shape;391;p40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Persona / Ideal Customer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2" name="Google Shape;392;p40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40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4" name="Google Shape;394;p40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6" name="Google Shape;396;p40"/>
          <p:cNvGraphicFramePr/>
          <p:nvPr/>
        </p:nvGraphicFramePr>
        <p:xfrm>
          <a:off x="952500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{3895BDDB-1A56-4DAE-9F23-2B06952FAF23}</a:tableStyleId>
              </a:tblPr>
              <a:tblGrid>
                <a:gridCol w="5160900"/>
                <a:gridCol w="5126100"/>
              </a:tblGrid>
              <a:tr h="381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Service Needs &amp; Preferences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Online Behaviour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200" u="none" cap="none" strike="noStrike"/>
                        <a:t>How they search for or receive information online</a:t>
                      </a:r>
                      <a:endParaRPr i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Google Search, Social Media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Preferred Communication Channels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200" u="none" cap="none" strike="noStrike"/>
                        <a:t>How they prefer to communicate (e.g., email, text, app notifications).</a:t>
                      </a:r>
                      <a:endParaRPr i="1"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Whatsapp, email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Service Expectations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Key attributes they look for in the Service/Product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SG"/>
                        <a:t>Values pre-sales consultation, product reliability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Price Sensitivity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What do they consider too cheap, too expensive or value for money? What would they pay more for?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View office air-conditioning as essential, also willing to invest in after-sales service, more energy-</a:t>
                      </a:r>
                      <a:r>
                        <a:rPr lang="en-SG"/>
                        <a:t>efficient</a:t>
                      </a:r>
                      <a:r>
                        <a:rPr lang="en-SG"/>
                        <a:t> solutions etc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1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402" name="Google Shape;402;p41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403" name="Google Shape;403;p41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Persona / Ideal Customer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4" name="Google Shape;404;p41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41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06" name="Google Shape;406;p41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8" name="Google Shape;408;p41"/>
          <p:cNvGraphicFramePr/>
          <p:nvPr/>
        </p:nvGraphicFramePr>
        <p:xfrm>
          <a:off x="952500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{3895BDDB-1A56-4DAE-9F23-2B06952FAF23}</a:tableStyleId>
              </a:tblPr>
              <a:tblGrid>
                <a:gridCol w="5196625"/>
                <a:gridCol w="5090375"/>
              </a:tblGrid>
              <a:tr h="3810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Decision Making Process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Information Sources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200" u="none" cap="none" strike="noStrike"/>
                        <a:t>Where they turn for health-related advice (e.g., online resources, peer groups, healthcare professionals).</a:t>
                      </a:r>
                      <a:endParaRPr i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Online sources, business partners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Influencers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 </a:t>
                      </a:r>
                      <a:r>
                        <a:rPr i="1" lang="en-SG" sz="1200" u="none" cap="none" strike="noStrike"/>
                        <a:t>Individuals or groups that influence their healthcare decisions (e.g., family members, celebrities, social media influencers).</a:t>
                      </a:r>
                      <a:endParaRPr i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Social media influencers, business associates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Barriers to entry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200" u="none" cap="none" strike="noStrike"/>
                        <a:t>Perceived obstacles to using a medical concierge service (e.g., cost, skepticism, lack of awareness).</a:t>
                      </a:r>
                      <a:endParaRPr i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Lack of awareness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Decision Triggers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200" u="none" cap="none" strike="noStrike"/>
                        <a:t>Events or conditions that prompt the search for a medical concierge service (e.g., diagnosis, lifestyle change, recommendation).</a:t>
                      </a:r>
                      <a:endParaRPr i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/>
                        <a:t>Complaints from staff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 amt="6000"/>
          </a:blip>
          <a:srcRect b="15765" l="4378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09" name="Google Shape;109;p15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10" name="Google Shape;110;p15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Company Background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" name="Google Shape;111;p15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15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504130" y="1185525"/>
            <a:ext cx="11383069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Guan Lee Hoe Engineering Pte Ltd. was founded in 1995 as a subcontractor, primarily handling residential projects. 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Over the years, we have earned </a:t>
            </a:r>
            <a:r>
              <a:rPr b="1" i="0" lang="en-SG" sz="2400" u="sng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bizSAFE Level STAR and OHSAS 18001</a:t>
            </a: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Certification. 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Being in the industry for more </a:t>
            </a:r>
            <a:r>
              <a:rPr lang="en-SG" sz="240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than</a:t>
            </a: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25 years, we offer a wide range of services, </a:t>
            </a:r>
            <a:r>
              <a:rPr b="1" i="0" lang="en-SG" sz="2400" u="sng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from design to fabrication, and installation</a:t>
            </a: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maintenance.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portfolio includes projects ranging from </a:t>
            </a:r>
            <a:r>
              <a:rPr b="1" i="0" lang="en-SG" sz="2400" u="sng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commercial, retail and industrial</a:t>
            </a: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414" name="Google Shape;414;p42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415" name="Google Shape;415;p42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SWOT Analysis of My Company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6" name="Google Shape;416;p42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42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8" name="Google Shape;418;p42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 b="0" l="0" r="0" t="19159"/>
          <a:stretch/>
        </p:blipFill>
        <p:spPr>
          <a:xfrm>
            <a:off x="1270975" y="1103575"/>
            <a:ext cx="9144000" cy="55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3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426" name="Google Shape;426;p43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427" name="Google Shape;427;p43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Website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8" name="Google Shape;428;p43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43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0" name="Google Shape;430;p43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the digital marketing tools to assess your company &amp; competitors’ website performance such as;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https://www.semrush.com/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https://neilpatel.com/ubersuggest/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https://www.similarweb.com/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 ONLY key areas where each site has done particularly well &amp; gaps which your company can leverage on as opportunity.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Consider both in areas of performance as well as content from the personas’ perspective.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4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438" name="Google Shape;438;p44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439" name="Google Shape;439;p44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Website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0" name="Google Shape;440;p44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44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2" name="Google Shape;442;p4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4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Suggested Areas to look out for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45" name="Google Shape;445;p44"/>
          <p:cNvGraphicFramePr/>
          <p:nvPr/>
        </p:nvGraphicFramePr>
        <p:xfrm>
          <a:off x="402000" y="156198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{B9572581-6F91-4147-A3CE-B5799E43555A}</a:tableStyleId>
              </a:tblPr>
              <a:tblGrid>
                <a:gridCol w="2165625"/>
                <a:gridCol w="2505025"/>
                <a:gridCol w="6513050"/>
              </a:tblGrid>
              <a:tr h="184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 to Look Out For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Why It Is Important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and Usability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Interface (UI) Design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impressions matter; a well-designed UI can enhance user experience, making the site more engaging and accessible.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Experience (UX)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Ensures the website is user-friendly and intuitive, reducing bounce rates and increasing conversion rates.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Mobile Responsiveness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increasing mobile usage, ensuring the website is mobile-friendly is crucial for reaching a wider audience.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Quality and Relevance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High-quality, relevant content improves SEO rankings, engages readers, and establishes authority.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 Strategy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 well-defined content strategy can attract and retain a specific target audience, leading to higher engagement.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SEO and Visibility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Keywords and Optimization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Effective use of keywords can improve a website's visibility on search engines, driving more organic traffic.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Backlink Profile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 strong backlink profile can enhance domain authority and improve search engine rankings.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Performance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Site Speed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Faster websites provide a better user experience, affecting rankings and conversion rates.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(HTTPS)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Ensures data protection, builds trust with users, and is a ranking factor for search engines.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Media Presence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Activity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Active social media presence and integration can drive traffic, enhance brand visibility, and improve engagement.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 Tools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Analytics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Analytics provide insights into user behavior, helping to tailor strategies for better results.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 Marketing Integration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Effective email marketing can drive engagement, retention, and conversions.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 Engagement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Reviews and Testimonials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Positive reviews and testimonials build trust and credibility, influencing purchasing decisions.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Interactive Elements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Engaging the audience through polls, surveys, or chatbots can enhance user engagement and provide valuable feedback.</a:t>
                      </a:r>
                      <a:endParaRPr sz="14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5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451" name="Google Shape;451;p45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452" name="Google Shape;452;p45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Website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3" name="Google Shape;453;p45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4" name="Google Shape;454;p45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5" name="Google Shape;455;p45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838" y="3959775"/>
            <a:ext cx="94964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2000" y="1071429"/>
            <a:ext cx="7903774" cy="4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6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464" name="Google Shape;464;p46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465" name="Google Shape;465;p46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Website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6" name="Google Shape;466;p46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7" name="Google Shape;467;p46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8" name="Google Shape;468;p46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725" y="4370388"/>
            <a:ext cx="944880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9075" y="1028369"/>
            <a:ext cx="9764100" cy="45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7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477" name="Google Shape;477;p47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478" name="Google Shape;478;p47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Website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9" name="Google Shape;479;p47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0" name="Google Shape;480;p47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1" name="Google Shape;481;p47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930063"/>
            <a:ext cx="977265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975" y="1011005"/>
            <a:ext cx="8061424" cy="42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48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490" name="Google Shape;490;p48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491" name="Google Shape;491;p48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Website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2" name="Google Shape;492;p48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3" name="Google Shape;493;p48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4" name="Google Shape;494;p48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6" name="Google Shape;496;p48"/>
          <p:cNvGraphicFramePr/>
          <p:nvPr/>
        </p:nvGraphicFramePr>
        <p:xfrm>
          <a:off x="504163" y="129583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{B9572581-6F91-4147-A3CE-B5799E43555A}</a:tableStyleId>
              </a:tblPr>
              <a:tblGrid>
                <a:gridCol w="2086100"/>
                <a:gridCol w="2009175"/>
                <a:gridCol w="2362800"/>
                <a:gridCol w="2362800"/>
                <a:gridCol w="2362800"/>
              </a:tblGrid>
              <a:tr h="3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SG" sz="145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SG" sz="145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 to Look Out For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GLH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Carrier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DWAircon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077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and Usability</a:t>
                      </a:r>
                      <a:endParaRPr sz="14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Interface (UI) Design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Experience (UX)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Mobile Responsiveness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</a:t>
                      </a:r>
                      <a:endParaRPr sz="14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Quality and Relevance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 Strategy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100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SEO and Visibility</a:t>
                      </a:r>
                      <a:endParaRPr sz="14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Keywords and Optimization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Backlink Profile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9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502" name="Google Shape;502;p49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503" name="Google Shape;503;p49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Website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4" name="Google Shape;504;p49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5" name="Google Shape;505;p49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6" name="Google Shape;506;p49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8" name="Google Shape;508;p49"/>
          <p:cNvGraphicFramePr/>
          <p:nvPr/>
        </p:nvGraphicFramePr>
        <p:xfrm>
          <a:off x="504163" y="1295838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{B9572581-6F91-4147-A3CE-B5799E43555A}</a:tableStyleId>
              </a:tblPr>
              <a:tblGrid>
                <a:gridCol w="2086100"/>
                <a:gridCol w="2009175"/>
                <a:gridCol w="2362800"/>
                <a:gridCol w="2362800"/>
                <a:gridCol w="2362800"/>
              </a:tblGrid>
              <a:tr h="3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SG" sz="145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SG" sz="145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 to Look Out For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GLH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Carrier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DWAircon</a:t>
                      </a:r>
                      <a:endParaRPr b="1"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3077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Performance</a:t>
                      </a:r>
                      <a:endParaRPr sz="14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Site Speed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(HTTPS)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45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Media Presence</a:t>
                      </a:r>
                      <a:endParaRPr sz="145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Activity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 Tools</a:t>
                      </a:r>
                      <a:endParaRPr sz="14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Analytics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?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?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?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1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 Marketing Integration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?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?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?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 Engagement</a:t>
                      </a:r>
                      <a:endParaRPr sz="14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Reviews and Testimonials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Interactive Elements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✔✔✔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5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Backlink Profile</a:t>
                      </a:r>
                      <a:endParaRPr sz="1450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Domain Rating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0.2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83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Backlinks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347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4.2k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>
                          <a:solidFill>
                            <a:srgbClr val="0D0D0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Linking Websites</a:t>
                      </a:r>
                      <a:endParaRPr sz="1200" u="none" cap="none" strike="noStrike">
                        <a:solidFill>
                          <a:srgbClr val="0D0D0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456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0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514" name="Google Shape;514;p50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515" name="Google Shape;515;p50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Social Media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6" name="Google Shape;516;p50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7" name="Google Shape;517;p50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18" name="Google Shape;518;p50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0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18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competitors’ social media channels as well as your company to determine social media performance. </a:t>
            </a:r>
            <a:endParaRPr b="0" i="1" sz="18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18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 key areas where each site has done particularly well &amp; gaps which your company can leverage on as opportunity. Examples are posts with high engagement numbers as well as the ones with most suitable content to your persona</a:t>
            </a:r>
            <a:endParaRPr b="0" i="1" sz="18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1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526" name="Google Shape;526;p51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527" name="Google Shape;527;p51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Social Media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8" name="Google Shape;528;p51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9" name="Google Shape;529;p51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0" name="Google Shape;530;p51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1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Suggested Areas to look out for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533" name="Google Shape;533;p51"/>
          <p:cNvGraphicFramePr/>
          <p:nvPr/>
        </p:nvGraphicFramePr>
        <p:xfrm>
          <a:off x="504150" y="15311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{B9572581-6F91-4147-A3CE-B5799E43555A}</a:tableStyleId>
              </a:tblPr>
              <a:tblGrid>
                <a:gridCol w="1947975"/>
                <a:gridCol w="3765000"/>
                <a:gridCol w="5614750"/>
              </a:tblGrid>
              <a:tr h="31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 to Look Out For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Why It Is Important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Audience Engagement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Likes, shares, comments, and reactions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Follower growth rate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 engagement helps gauge content resonance and audience growth strategies. It indicates what type of content generates interaction and can inform your content strategy.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 Strategy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Types of content posted (videos, images, live streams, etc.)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Frequency and timing of posts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Identifying the content mix and posting schedule can reveal what keeps the audience engaged and when they are most active, helping to optimize your content strategy.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Advertising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Ad formats used (carousel, video, etc.)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Targeting strategies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Estimated ad spend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Analyzing competitors' ads provides insight into creative strategies and audience targeting, offering clues to effective advertising practices and budget allocation.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Engagement Tactics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Contests, giveaways, polls, etc.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Use of Facebook Stories and Groups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Special engagement tactics can significantly increase interaction and loyalty. Understanding these can help in crafting compelling campaigns.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Interaction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Response time to comments and messages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Type of responses (personalized vs. automated)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Prompt and effective communication builds trust and community. Observing how competitors manage interactions can improve your customer service approach.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Performance Metrics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Engagement rate- Click-through rate (CTR) for ads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Conversion rate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Metrics offer a direct comparison of effectiveness. Analyzing these can help in setting realistic performance goals and refining your marketing strategies.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Branding and Positioning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Tone of voice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- Visual branding in content and ads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way competitors position themselves and communicate can provide insights into market expectations and opportunities for differentiation.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 amt="6000"/>
          </a:blip>
          <a:srcRect b="15765" l="4378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21" name="Google Shape;121;p16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22" name="Google Shape;122;p16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Past Customers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16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16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504130" y="1185525"/>
            <a:ext cx="11383069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Capitaland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Mapletree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Far East Organisation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etc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2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539" name="Google Shape;539;p52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540" name="Google Shape;540;p52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Social Media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1" name="Google Shape;541;p52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2" name="Google Shape;542;p52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3" name="Google Shape;543;p52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350" y="1265821"/>
            <a:ext cx="6332074" cy="5312978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2"/>
          <p:cNvSpPr txBox="1"/>
          <p:nvPr/>
        </p:nvSpPr>
        <p:spPr>
          <a:xfrm>
            <a:off x="7334100" y="2200313"/>
            <a:ext cx="3374400" cy="3025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Low engagement on FB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38 likes, 43 followers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 posts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No header/avatar image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3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552" name="Google Shape;552;p53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553" name="Google Shape;553;p53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Social Media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4" name="Google Shape;554;p53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5" name="Google Shape;555;p53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6" name="Google Shape;556;p53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25" y="1336662"/>
            <a:ext cx="7927899" cy="41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3"/>
          <p:cNvSpPr txBox="1"/>
          <p:nvPr/>
        </p:nvSpPr>
        <p:spPr>
          <a:xfrm>
            <a:off x="7584325" y="2043838"/>
            <a:ext cx="3374400" cy="3025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Moderate </a:t>
            </a: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engagement on FB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701 likes, 749 followers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Regular posts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Header/avatar image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4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565" name="Google Shape;565;p54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566" name="Google Shape;566;p54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Social Media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7" name="Google Shape;567;p54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54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9" name="Google Shape;569;p5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4"/>
          <p:cNvPicPr preferRelativeResize="0"/>
          <p:nvPr/>
        </p:nvPicPr>
        <p:blipFill rotWithShape="1">
          <a:blip r:embed="rId5">
            <a:alphaModFix/>
          </a:blip>
          <a:srcRect b="0" l="15261" r="12169" t="16303"/>
          <a:stretch/>
        </p:blipFill>
        <p:spPr>
          <a:xfrm>
            <a:off x="804050" y="1040525"/>
            <a:ext cx="8848176" cy="5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4"/>
          <p:cNvSpPr txBox="1"/>
          <p:nvPr/>
        </p:nvSpPr>
        <p:spPr>
          <a:xfrm>
            <a:off x="8374625" y="2499863"/>
            <a:ext cx="3374400" cy="3025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Good </a:t>
            </a: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engagement on FB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2.6k likes, 2.7k followers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Regular/recent/informative  posts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-SG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Eye-catching header/avatar image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5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578" name="Google Shape;578;p55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579" name="Google Shape;579;p55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Social Media Ads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0" name="Google Shape;580;p55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1" name="Google Shape;581;p55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82" name="Google Shape;582;p55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5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 Meta Ad Library of your company &amp; competitors’ to determine if they are running ads 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https://www.facebook.com/ads/library/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Alternatively look at the page’s page transparency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 ONLY key areas where each site has done particularly well &amp; gaps which your company can leverage on as opportunity.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Consider both in areas of performance as well as content from the personas’ perspective.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6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590" name="Google Shape;590;p56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591" name="Google Shape;591;p56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Social Media Ads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2" name="Google Shape;592;p56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3" name="Google Shape;593;p56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4" name="Google Shape;594;p56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" name="Google Shape;59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6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Suggested Areas to look out for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597" name="Google Shape;597;p56"/>
          <p:cNvGraphicFramePr/>
          <p:nvPr/>
        </p:nvGraphicFramePr>
        <p:xfrm>
          <a:off x="412150" y="16143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{B9572581-6F91-4147-A3CE-B5799E43555A}</a:tableStyleId>
              </a:tblPr>
              <a:tblGrid>
                <a:gridCol w="2078800"/>
                <a:gridCol w="2984100"/>
                <a:gridCol w="6538200"/>
              </a:tblGrid>
              <a:tr h="31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 to Look Out For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Why It Is Important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Audience Targeting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Demographics, Interests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 the audience your competitors target can reveal gaps in the market or opportunities to refine your own targeting strategies.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Ad Content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Messaging and Value Proposition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Analyzing the core messages and value propositions helps to differentiate your offerings and identify what resonates with the audience.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 Elements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 of images, videos, and design in ads can influence engagement rates; understanding what works can inform your creative strategy.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Ad Types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Formats Used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Identifying which ad formats (e.g., carousel, video, stories) competitors use most effectively can guide your ad format choices.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Engagement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Likes, Shares, Comments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engagement rates indicate content resonance; analyzing these metrics helps identify effective content types and topics.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Call to Action (CTA)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Clarity, Urgency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effectiveness of CTAs can significantly impact conversion rates; studying competitors' CTAs can inspire more compelling ones.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Campaign Structure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Campaign Goals, Ad Sets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 the structure and goals of competitors' campaigns can provide insights into effective campaign management strategies.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Budget and Bidding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Estimated Ad Spend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Although exact budgets may be unknown, indicators of ad spend and bidding strategies can inform your budget allocation decisions.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Performance Metrics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Click-Through Rate (CTR), Conversion Rate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Benchmarking these metrics can help gauge the effectiveness of your ads relative to the competition and industry standards.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Trends and Innovation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New Features or Platforms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Observing how competitors adopt new social media features or platforms can reveal emerging trends and opportunities for innovation.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7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603" name="Google Shape;603;p57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604" name="Google Shape;604;p57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Search Engine Marketing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5" name="Google Shape;605;p57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6" name="Google Shape;606;p57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07" name="Google Shape;607;p57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7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the digital marketing tools to assess your company &amp; competitors’ search ads performance such as Semrush &amp; Google Ad Transparency here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https://adstransparency.google.com/?region=SG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 ONLY key areas where each site has done particularly well &amp; gaps which your company can leverage on as opportunity.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Consider both in areas of performance as well as content from the personas’ perspective.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8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615" name="Google Shape;615;p58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616" name="Google Shape;616;p58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Search Engine Marketing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7" name="Google Shape;617;p58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8" name="Google Shape;618;p58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9" name="Google Shape;619;p58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0" name="Google Shape;62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8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Suggested Areas to look out for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622" name="Google Shape;622;p58"/>
          <p:cNvGraphicFramePr/>
          <p:nvPr/>
        </p:nvGraphicFramePr>
        <p:xfrm>
          <a:off x="556525" y="16618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{B9572581-6F91-4147-A3CE-B5799E43555A}</a:tableStyleId>
              </a:tblPr>
              <a:tblGrid>
                <a:gridCol w="2004025"/>
                <a:gridCol w="2779775"/>
                <a:gridCol w="6399925"/>
              </a:tblGrid>
              <a:tr h="314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 to Look Out For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Why It Is Important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Keywords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Targeted Keywords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 the keywords your competitors target can reveal gaps in your strategy or highly contested areas worth focusing on.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Keyword Match Types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Analyzing the match types used (broad, phrase, exact) can offer insights into competitors' targeting precision and strategy.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Ad Copy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Headlines and Descriptions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Effective ad copy is crucial for high CTR. Studying competitors' copy can inspire ways to differentiate and improve your own ads.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Selling Propositions (USPs)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Identifying competitors’ USPs in ads can help you refine your value proposition to stand out in the search results.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Landing Pages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Page Design and Content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design and content of landing pages directly impact conversion rates. Analyzing these can provide ideas for optimization.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Call to Action (CTA)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Effective CTAs on landing pages are key for conversions. Studying competitors’ CTAs can inspire more compelling ones for your pages.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Ad Extensions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Types of Extensions Used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Ad extensions enhance ad visibility and effectiveness. Understanding which extensions competitors use can guide your extension strategy.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Bidding Strategies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Ad Position and Visibility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Although exact bid amounts are unknown, ad positions can indicate competitors’ bidding strategies and priority keywords.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Performance Metrics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Click-Through Rate (CTR), Conversion Rate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Benchmarking these metrics can help gauge the effectiveness of your ads and landing pages relative to the competition.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Geographic Targeting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Targeted Locations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Analyzing geographic targeting can reveal market priorities and regional strategies, offering insights into potential niche markets.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Scheduling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Ad Scheduling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Competitors’ ad schedules can indicate when they aim to capture the most traffic, informing your own ad timing decisions.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Budget Allocation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Estimated Spend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While exact budgets may be confidential, indications of spend can inform your budget decisions and reveal competitor priorities.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Trends and Innovation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New Ad Features or Technologies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Keeping an eye on competitors’ adoption of new features or technologies can highlight trends and opportunities for innovation.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9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628" name="Google Shape;628;p59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629" name="Google Shape;629;p59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Email Marketing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0" name="Google Shape;630;p59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59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2" name="Google Shape;632;p59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9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sng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Subscribe to their mailing list</a:t>
            </a: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&amp; review their email marketing to assess your company &amp; competitors’ email marketing performance.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Highlight key areas where each site has done particularly well &amp; gaps which your company can leverage on as opportunity.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60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640" name="Google Shape;640;p60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641" name="Google Shape;641;p60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Competitive Analysis - Email Marketing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2" name="Google Shape;642;p60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3" name="Google Shape;643;p60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44" name="Google Shape;644;p60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5" name="Google Shape;64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0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Suggested Areas to look out for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647" name="Google Shape;647;p60"/>
          <p:cNvGraphicFramePr/>
          <p:nvPr/>
        </p:nvGraphicFramePr>
        <p:xfrm>
          <a:off x="504150" y="16618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{B9572581-6F91-4147-A3CE-B5799E43555A}</a:tableStyleId>
              </a:tblPr>
              <a:tblGrid>
                <a:gridCol w="2223800"/>
                <a:gridCol w="2652100"/>
                <a:gridCol w="6523150"/>
              </a:tblGrid>
              <a:tr h="54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 to Look Out For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b="1"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Why It Is Important</a:t>
                      </a:r>
                      <a:endParaRPr b="1"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Audience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Segmentation Strategies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 how competitors segment their audience can offer insights into more personalized and effective email strategies.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Content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Subject Lines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Subject lines significantly impact open rates. Analyzing competitors’ subject lines can help create more compelling ones.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 Body Content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content’s relevance and engagement level can inspire improvements in your email campaigns to better meet audience interests.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Call-to-Action (CTA)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clarity, placement, and effectiveness of CTAs can influence click-through rates and conversions.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 Layout and Design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Effective design can improve readability and engagement. Reviewing competitors’ designs can inspire enhancements in your emails.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Images and Videos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Visuals can increase engagement. Analyzing the use of media in emails can inform your own content strategy.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Frequency and Timing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Sending Frequency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frequency at which competitors send emails can help determine optimal email cadence to avoid subscriber fatigue.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Timing of Emails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Understanding when competitors send emails can guide the timing of your campaigns to maximize open rates.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Personalization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Personalization Techniques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Analyzing the level of personalization in competitors’ emails can help tailor your approach to better engage your audience.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Automation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Email Automation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Observing how competitors use automation for welcome series, follow-ups, etc., can improve efficiency and effectiveness.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Performance Metrics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and Click-Through Rates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Benchmarking these metrics against industry standards can help gauge the success of your email campaigns relative to competitors.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Legal Compliance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GDPR and CAN-SPAM Adherence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350" u="none" cap="none" strike="noStrik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Ensuring your emails are legally compliant is crucial. Comparing practices may highlight areas for improvement in compliance.</a:t>
                      </a:r>
                      <a:endParaRPr sz="1350" u="none" cap="none" strike="noStrike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1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653" name="Google Shape;653;p61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654" name="Google Shape;654;p61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Marketing Prioritization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5" name="Google Shape;655;p61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6" name="Google Shape;656;p61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57" name="Google Shape;657;p61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9" name="Google Shape;659;p61"/>
          <p:cNvGraphicFramePr/>
          <p:nvPr/>
        </p:nvGraphicFramePr>
        <p:xfrm>
          <a:off x="249575" y="168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{3895BDDB-1A56-4DAE-9F23-2B06952FAF23}</a:tableStyleId>
              </a:tblPr>
              <a:tblGrid>
                <a:gridCol w="1049800"/>
                <a:gridCol w="4985275"/>
                <a:gridCol w="5598250"/>
              </a:tblGrid>
              <a:tr h="5759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2000" u="none" cap="none" strike="noStrike"/>
                        <a:t>High Impact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1800" u="none" cap="none" strike="noStrike"/>
                        <a:t>Costly to execute but potentially high impact, </a:t>
                      </a:r>
                      <a:r>
                        <a:rPr b="1" lang="en-SG" sz="1800" u="none" cap="none" strike="noStrike"/>
                        <a:t>medium priority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1800" u="none" cap="none" strike="noStrike"/>
                        <a:t>Easy to execute and high impact, must be done,</a:t>
                      </a:r>
                      <a:r>
                        <a:rPr b="1" lang="en-SG" sz="1800" u="none" cap="none" strike="noStrike"/>
                        <a:t> Top priority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</a:tr>
              <a:tr h="992300">
                <a:tc vMerge="1"/>
                <a:tc>
                  <a:txBody>
                    <a:bodyPr/>
                    <a:lstStyle/>
                    <a:p>
                      <a:pPr indent="0" lvl="0" marL="269999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800"/>
                        <a:t>Website revamp, to establish GLH as the reliable source of information online regarding office </a:t>
                      </a:r>
                      <a:r>
                        <a:rPr lang="en-SG" sz="1800"/>
                        <a:t>ventilation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228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800"/>
                        <a:t>Enhance social media presence on FB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3503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2000" u="none" cap="none" strike="noStrike"/>
                        <a:t>Low Impact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1800" u="none" cap="none" strike="noStrike"/>
                        <a:t>Costly to execute with low returns, </a:t>
                      </a:r>
                      <a:r>
                        <a:rPr b="1" lang="en-SG" sz="1800" u="none" cap="none" strike="noStrike"/>
                        <a:t>do not execute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1800" u="none" cap="none" strike="noStrike"/>
                        <a:t>Easy to execute but not much impact on marketing results, </a:t>
                      </a:r>
                      <a:r>
                        <a:rPr b="1" lang="en-SG" sz="1800" u="none" cap="none" strike="noStrike"/>
                        <a:t>low priority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949575">
                <a:tc vMerge="1"/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800"/>
                        <a:t>Celebrity/ influencer endorsements</a:t>
                      </a:r>
                      <a:endParaRPr sz="1800"/>
                    </a:p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800"/>
                        <a:t>TV, newspaper advertisements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SG" sz="1800"/>
                        <a:t>Referral program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  <a:tr h="35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2000" u="none" cap="none" strike="noStrike"/>
                        <a:t>High Cost to Execute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2000" u="none" cap="none" strike="noStrike"/>
                        <a:t>Low Cost to Execute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 amt="6000"/>
          </a:blip>
          <a:srcRect b="15765" l="4378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33" name="Google Shape;133;p17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34" name="Google Shape;134;p17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Core Services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" name="Google Shape;135;p17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497154" y="1185536"/>
            <a:ext cx="111837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Renovation &amp; HVAC (Aircon) for New Commercial spaces (Offices &amp; industrial)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Help achieve BCA Green Mark through more energy efficient HVAC systems achieving up to </a:t>
            </a:r>
            <a:r>
              <a:rPr b="1" i="0" lang="en-SG" sz="2400" u="sng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50% reduction in electricity bills</a:t>
            </a: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</a:t>
            </a:r>
            <a:r>
              <a:rPr b="0" i="0" lang="en-SG" sz="2400" u="sng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https://www1.bca.gov.sg/buildsg/sustainability/green-mark-certification-scheme</a:t>
            </a: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Consultation for existing HVAC systems that may be oversized &amp; help determining the right size HVAC requirement, install the relevant equipment to reduce condensation, resolving why aircon is too cold and save electricity bill by </a:t>
            </a:r>
            <a:r>
              <a:rPr b="1" i="0" lang="en-SG" sz="2400" u="sng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up to 20%</a:t>
            </a:r>
            <a:endParaRPr b="1" i="0" sz="2400" u="sng" cap="none" strike="noStrike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62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665" name="Google Shape;665;p62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666" name="Google Shape;666;p62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Customer Journey (Content)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7" name="Google Shape;667;p62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8" name="Google Shape;668;p62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69" name="Google Shape;669;p62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1" name="Google Shape;671;p62"/>
          <p:cNvGraphicFramePr/>
          <p:nvPr/>
        </p:nvGraphicFramePr>
        <p:xfrm>
          <a:off x="504150" y="169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{3895BDDB-1A56-4DAE-9F23-2B06952FAF23}</a:tableStyleId>
              </a:tblPr>
              <a:tblGrid>
                <a:gridCol w="2616650"/>
                <a:gridCol w="1520150"/>
                <a:gridCol w="7046900"/>
              </a:tblGrid>
              <a:tr h="64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Customer Lifecycle Stage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Digital Marketing Channels 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Content Ideas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(Copywritten titles)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5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Awareness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SMM</a:t>
                      </a:r>
                      <a:endParaRPr i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SMM Ads</a:t>
                      </a:r>
                      <a:endParaRPr i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SEO</a:t>
                      </a:r>
                      <a:endParaRPr i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SEM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"Moving Offices? Here’s Your Essential Renovation Checklist for a Smooth Transition"</a:t>
                      </a:r>
                      <a:endParaRPr sz="1050">
                        <a:solidFill>
                          <a:srgbClr val="3B3B3B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"Why Your New Office Deserves an HVAC Upgrade: Top Benefits for SMEs"</a:t>
                      </a:r>
                      <a:endParaRPr sz="1050">
                        <a:solidFill>
                          <a:srgbClr val="3B3B3B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"Navigating Office Moves: How to Avoid Costly Renovation Mistakes"</a:t>
                      </a:r>
                      <a:endParaRPr sz="1050">
                        <a:solidFill>
                          <a:srgbClr val="3B3B3B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“The Differences Between Residential and Commercial Air-Conditioning Systems”</a:t>
                      </a:r>
                      <a:endParaRPr sz="1050">
                        <a:solidFill>
                          <a:srgbClr val="3B3B3B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8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Consideration</a:t>
                      </a:r>
                      <a:endParaRPr i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i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Website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Remarketing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"Office Ventilation Done Right: Choosing the Most Suitable HVAC for Your New/Existing Office"</a:t>
                      </a:r>
                      <a:endParaRPr sz="1050">
                        <a:solidFill>
                          <a:srgbClr val="3B3B3B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"Office Moves Made Easy: How to Manage Renovations Without Disrupting Business"</a:t>
                      </a:r>
                      <a:endParaRPr sz="1050">
                        <a:solidFill>
                          <a:srgbClr val="3B3B3B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"Upgrading Your Office HVAC: A Smart Move for Comfort and Efficiency"</a:t>
                      </a:r>
                      <a:endParaRPr b="1" sz="1050">
                        <a:solidFill>
                          <a:srgbClr val="3B3B3B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5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Decision</a:t>
                      </a:r>
                      <a:endParaRPr i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Phone Call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WhatsApp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"Why Guan Lee Hoe Engineering Is Your Ideal Partner for Office Moves and Renovations"</a:t>
                      </a:r>
                      <a:endParaRPr sz="1050">
                        <a:solidFill>
                          <a:srgbClr val="3B3B3B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"Our Proven Process for Seamless A&amp;A Office Renovations: What SMEs Can Expect"</a:t>
                      </a:r>
                      <a:endParaRPr sz="1050">
                        <a:solidFill>
                          <a:srgbClr val="3B3B3B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SG" sz="1050">
                          <a:solidFill>
                            <a:srgbClr val="3B3B3B"/>
                          </a:solidFill>
                        </a:rPr>
                        <a:t>"Ready to Move? Here’s How We Transform New Office Spaces for Growing SMEs"</a:t>
                      </a:r>
                      <a:endParaRPr b="1" sz="1050">
                        <a:solidFill>
                          <a:srgbClr val="3B3B3B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63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677" name="Google Shape;677;p63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678" name="Google Shape;678;p63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Marketing Funnel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9" name="Google Shape;679;p63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0" name="Google Shape;680;p63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81" name="Google Shape;681;p63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2" name="Google Shape;68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63"/>
          <p:cNvGrpSpPr/>
          <p:nvPr/>
        </p:nvGrpSpPr>
        <p:grpSpPr>
          <a:xfrm>
            <a:off x="513352" y="1294841"/>
            <a:ext cx="10912631" cy="5203440"/>
            <a:chOff x="0" y="1774363"/>
            <a:chExt cx="9465375" cy="4350339"/>
          </a:xfrm>
        </p:grpSpPr>
        <p:sp>
          <p:nvSpPr>
            <p:cNvPr id="684" name="Google Shape;684;p63"/>
            <p:cNvSpPr/>
            <p:nvPr/>
          </p:nvSpPr>
          <p:spPr>
            <a:xfrm>
              <a:off x="3739394" y="1950764"/>
              <a:ext cx="1480542" cy="896014"/>
            </a:xfrm>
            <a:custGeom>
              <a:rect b="b" l="l" r="r" t="t"/>
              <a:pathLst>
                <a:path extrusionOk="0" h="608266" w="1005077">
                  <a:moveTo>
                    <a:pt x="296599" y="0"/>
                  </a:moveTo>
                  <a:lnTo>
                    <a:pt x="1005078" y="0"/>
                  </a:lnTo>
                  <a:lnTo>
                    <a:pt x="708955" y="608266"/>
                  </a:lnTo>
                  <a:lnTo>
                    <a:pt x="0" y="60826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3"/>
            <p:cNvSpPr/>
            <p:nvPr/>
          </p:nvSpPr>
          <p:spPr>
            <a:xfrm>
              <a:off x="3229157" y="3048328"/>
              <a:ext cx="1479981" cy="896028"/>
            </a:xfrm>
            <a:custGeom>
              <a:rect b="b" l="l" r="r" t="t"/>
              <a:pathLst>
                <a:path extrusionOk="0" h="608275" w="1004696">
                  <a:moveTo>
                    <a:pt x="296599" y="0"/>
                  </a:moveTo>
                  <a:lnTo>
                    <a:pt x="1004697" y="0"/>
                  </a:lnTo>
                  <a:lnTo>
                    <a:pt x="708965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3"/>
            <p:cNvSpPr/>
            <p:nvPr/>
          </p:nvSpPr>
          <p:spPr>
            <a:xfrm>
              <a:off x="2716456" y="4145906"/>
              <a:ext cx="1481497" cy="896028"/>
            </a:xfrm>
            <a:custGeom>
              <a:rect b="b" l="l" r="r" t="t"/>
              <a:pathLst>
                <a:path extrusionOk="0" h="608275" w="1005725">
                  <a:moveTo>
                    <a:pt x="296799" y="0"/>
                  </a:moveTo>
                  <a:lnTo>
                    <a:pt x="1005726" y="0"/>
                  </a:lnTo>
                  <a:lnTo>
                    <a:pt x="709127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>
              <a:off x="2181083" y="5230230"/>
              <a:ext cx="1480697" cy="894472"/>
            </a:xfrm>
            <a:custGeom>
              <a:rect b="b" l="l" r="r" t="t"/>
              <a:pathLst>
                <a:path extrusionOk="0" h="607219" w="1005182">
                  <a:moveTo>
                    <a:pt x="296094" y="0"/>
                  </a:moveTo>
                  <a:lnTo>
                    <a:pt x="1005183" y="0"/>
                  </a:lnTo>
                  <a:lnTo>
                    <a:pt x="707793" y="607219"/>
                  </a:lnTo>
                  <a:lnTo>
                    <a:pt x="0" y="60721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8" name="Google Shape;688;p63"/>
            <p:cNvGrpSpPr/>
            <p:nvPr/>
          </p:nvGrpSpPr>
          <p:grpSpPr>
            <a:xfrm>
              <a:off x="0" y="1774363"/>
              <a:ext cx="4060382" cy="4342559"/>
              <a:chOff x="2742237" y="2526829"/>
              <a:chExt cx="2756420" cy="2947978"/>
            </a:xfrm>
          </p:grpSpPr>
          <p:sp>
            <p:nvSpPr>
              <p:cNvPr id="689" name="Google Shape;689;p63"/>
              <p:cNvSpPr/>
              <p:nvPr/>
            </p:nvSpPr>
            <p:spPr>
              <a:xfrm>
                <a:off x="3104902" y="3378812"/>
                <a:ext cx="2033749" cy="701126"/>
              </a:xfrm>
              <a:custGeom>
                <a:rect b="b" l="l" r="r" t="t"/>
                <a:pathLst>
                  <a:path extrusionOk="0" h="701126" w="2033749">
                    <a:moveTo>
                      <a:pt x="0" y="5296"/>
                    </a:moveTo>
                    <a:lnTo>
                      <a:pt x="296589" y="611715"/>
                    </a:lnTo>
                    <a:cubicBezTo>
                      <a:pt x="296589" y="611715"/>
                      <a:pt x="430797" y="651996"/>
                      <a:pt x="648072" y="678494"/>
                    </a:cubicBezTo>
                    <a:lnTo>
                      <a:pt x="669969" y="651434"/>
                    </a:lnTo>
                    <a:lnTo>
                      <a:pt x="648072" y="678494"/>
                    </a:lnTo>
                    <a:cubicBezTo>
                      <a:pt x="843515" y="702336"/>
                      <a:pt x="1106186" y="714966"/>
                      <a:pt x="1399042" y="677104"/>
                    </a:cubicBezTo>
                    <a:lnTo>
                      <a:pt x="1376953" y="651434"/>
                    </a:lnTo>
                    <a:lnTo>
                      <a:pt x="1399042" y="677104"/>
                    </a:lnTo>
                    <a:cubicBezTo>
                      <a:pt x="1508208" y="662988"/>
                      <a:pt x="1621536" y="641909"/>
                      <a:pt x="1737160" y="611715"/>
                    </a:cubicBezTo>
                    <a:lnTo>
                      <a:pt x="2033749" y="0"/>
                    </a:lnTo>
                    <a:cubicBezTo>
                      <a:pt x="1083078" y="182718"/>
                      <a:pt x="0" y="5296"/>
                      <a:pt x="0" y="5296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63"/>
              <p:cNvSpPr/>
              <p:nvPr/>
            </p:nvSpPr>
            <p:spPr>
              <a:xfrm>
                <a:off x="3104902" y="3318205"/>
                <a:ext cx="2033749" cy="143221"/>
              </a:xfrm>
              <a:custGeom>
                <a:rect b="b" l="l" r="r" t="t"/>
                <a:pathLst>
                  <a:path extrusionOk="0" h="143221" w="2033749">
                    <a:moveTo>
                      <a:pt x="423329" y="0"/>
                    </a:moveTo>
                    <a:cubicBezTo>
                      <a:pt x="422539" y="57"/>
                      <a:pt x="161287" y="18316"/>
                      <a:pt x="0" y="65913"/>
                    </a:cubicBezTo>
                    <a:cubicBezTo>
                      <a:pt x="0" y="65913"/>
                      <a:pt x="1083078" y="243335"/>
                      <a:pt x="2033749" y="60617"/>
                    </a:cubicBezTo>
                    <a:cubicBezTo>
                      <a:pt x="2033749" y="60617"/>
                      <a:pt x="1821799" y="14621"/>
                      <a:pt x="1586170" y="1867"/>
                    </a:cubicBezTo>
                    <a:lnTo>
                      <a:pt x="1586160" y="1857"/>
                    </a:lnTo>
                    <a:cubicBezTo>
                      <a:pt x="1422940" y="19421"/>
                      <a:pt x="1231354" y="33214"/>
                      <a:pt x="1027471" y="34137"/>
                    </a:cubicBezTo>
                    <a:cubicBezTo>
                      <a:pt x="807615" y="35128"/>
                      <a:pt x="598618" y="19669"/>
                      <a:pt x="423329" y="0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63"/>
              <p:cNvSpPr/>
              <p:nvPr/>
            </p:nvSpPr>
            <p:spPr>
              <a:xfrm>
                <a:off x="3462394" y="4125991"/>
                <a:ext cx="1313945" cy="690048"/>
              </a:xfrm>
              <a:custGeom>
                <a:rect b="b" l="l" r="r" t="t"/>
                <a:pathLst>
                  <a:path extrusionOk="0" h="690048" w="1313945">
                    <a:moveTo>
                      <a:pt x="0" y="2239"/>
                    </a:moveTo>
                    <a:lnTo>
                      <a:pt x="299237" y="608657"/>
                    </a:lnTo>
                    <a:cubicBezTo>
                      <a:pt x="390954" y="655206"/>
                      <a:pt x="478812" y="679742"/>
                      <a:pt x="559708" y="690048"/>
                    </a:cubicBezTo>
                    <a:cubicBezTo>
                      <a:pt x="634213" y="679780"/>
                      <a:pt x="701526" y="681542"/>
                      <a:pt x="758390" y="688724"/>
                    </a:cubicBezTo>
                    <a:cubicBezTo>
                      <a:pt x="917524" y="666560"/>
                      <a:pt x="1019470" y="601304"/>
                      <a:pt x="1019470" y="601304"/>
                    </a:cubicBezTo>
                    <a:lnTo>
                      <a:pt x="1313945" y="0"/>
                    </a:lnTo>
                    <a:cubicBezTo>
                      <a:pt x="1313936" y="0"/>
                      <a:pt x="718052" y="209960"/>
                      <a:pt x="0" y="2239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63"/>
              <p:cNvSpPr/>
              <p:nvPr/>
            </p:nvSpPr>
            <p:spPr>
              <a:xfrm>
                <a:off x="3462394" y="4055916"/>
                <a:ext cx="1313935" cy="164057"/>
              </a:xfrm>
              <a:custGeom>
                <a:rect b="b" l="l" r="r" t="t"/>
                <a:pathLst>
                  <a:path extrusionOk="0" h="164057" w="1313935">
                    <a:moveTo>
                      <a:pt x="290579" y="1400"/>
                    </a:moveTo>
                    <a:lnTo>
                      <a:pt x="290579" y="1400"/>
                    </a:lnTo>
                    <a:cubicBezTo>
                      <a:pt x="290579" y="1410"/>
                      <a:pt x="100632" y="29947"/>
                      <a:pt x="0" y="72314"/>
                    </a:cubicBezTo>
                    <a:cubicBezTo>
                      <a:pt x="718052" y="280035"/>
                      <a:pt x="1313936" y="70075"/>
                      <a:pt x="1313936" y="70075"/>
                    </a:cubicBezTo>
                    <a:cubicBezTo>
                      <a:pt x="1235688" y="30947"/>
                      <a:pt x="1041578" y="38"/>
                      <a:pt x="1041578" y="38"/>
                    </a:cubicBezTo>
                    <a:lnTo>
                      <a:pt x="1041549" y="0"/>
                    </a:lnTo>
                    <a:cubicBezTo>
                      <a:pt x="748694" y="37862"/>
                      <a:pt x="486023" y="25232"/>
                      <a:pt x="290579" y="1400"/>
                    </a:cubicBezTo>
                    <a:close/>
                  </a:path>
                </a:pathLst>
              </a:custGeom>
              <a:solidFill>
                <a:srgbClr val="F4B08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63"/>
              <p:cNvSpPr/>
              <p:nvPr/>
            </p:nvSpPr>
            <p:spPr>
              <a:xfrm>
                <a:off x="2742237" y="2632843"/>
                <a:ext cx="2756420" cy="719535"/>
              </a:xfrm>
              <a:custGeom>
                <a:rect b="b" l="l" r="r" t="t"/>
                <a:pathLst>
                  <a:path extrusionOk="0" h="719535" w="2756420">
                    <a:moveTo>
                      <a:pt x="1334519" y="113071"/>
                    </a:moveTo>
                    <a:cubicBezTo>
                      <a:pt x="743988" y="107775"/>
                      <a:pt x="0" y="0"/>
                      <a:pt x="0" y="0"/>
                    </a:cubicBezTo>
                    <a:lnTo>
                      <a:pt x="296456" y="608276"/>
                    </a:lnTo>
                    <a:cubicBezTo>
                      <a:pt x="296456" y="608276"/>
                      <a:pt x="494662" y="652663"/>
                      <a:pt x="785994" y="685362"/>
                    </a:cubicBezTo>
                    <a:cubicBezTo>
                      <a:pt x="785994" y="685362"/>
                      <a:pt x="786032" y="685362"/>
                      <a:pt x="786032" y="685362"/>
                    </a:cubicBezTo>
                    <a:lnTo>
                      <a:pt x="810197" y="658587"/>
                    </a:lnTo>
                    <a:lnTo>
                      <a:pt x="786032" y="685362"/>
                    </a:lnTo>
                    <a:cubicBezTo>
                      <a:pt x="786032" y="685362"/>
                      <a:pt x="785994" y="685362"/>
                      <a:pt x="785994" y="685362"/>
                    </a:cubicBezTo>
                    <a:cubicBezTo>
                      <a:pt x="961282" y="705040"/>
                      <a:pt x="1170280" y="720490"/>
                      <a:pt x="1390126" y="719490"/>
                    </a:cubicBezTo>
                    <a:cubicBezTo>
                      <a:pt x="1594009" y="718566"/>
                      <a:pt x="1785595" y="704774"/>
                      <a:pt x="1948815" y="687210"/>
                    </a:cubicBezTo>
                    <a:lnTo>
                      <a:pt x="1919745" y="640042"/>
                    </a:lnTo>
                    <a:lnTo>
                      <a:pt x="1948815" y="687210"/>
                    </a:lnTo>
                    <a:cubicBezTo>
                      <a:pt x="2254110" y="654358"/>
                      <a:pt x="2459965" y="608266"/>
                      <a:pt x="2459965" y="608266"/>
                    </a:cubicBezTo>
                    <a:lnTo>
                      <a:pt x="2756421" y="4953"/>
                    </a:lnTo>
                    <a:cubicBezTo>
                      <a:pt x="2687441" y="29251"/>
                      <a:pt x="1925050" y="118367"/>
                      <a:pt x="1334519" y="113071"/>
                    </a:cubicBez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63"/>
              <p:cNvSpPr/>
              <p:nvPr/>
            </p:nvSpPr>
            <p:spPr>
              <a:xfrm>
                <a:off x="2742237" y="2526829"/>
                <a:ext cx="2756420" cy="219311"/>
              </a:xfrm>
              <a:custGeom>
                <a:rect b="b" l="l" r="r" t="t"/>
                <a:pathLst>
                  <a:path extrusionOk="0" h="219311" w="2756420">
                    <a:moveTo>
                      <a:pt x="0" y="106014"/>
                    </a:moveTo>
                    <a:cubicBezTo>
                      <a:pt x="0" y="106014"/>
                      <a:pt x="743988" y="213789"/>
                      <a:pt x="1334519" y="219085"/>
                    </a:cubicBezTo>
                    <a:cubicBezTo>
                      <a:pt x="1925050" y="224381"/>
                      <a:pt x="2687441" y="135265"/>
                      <a:pt x="2756421" y="110976"/>
                    </a:cubicBezTo>
                    <a:cubicBezTo>
                      <a:pt x="2756421" y="110976"/>
                      <a:pt x="1409643" y="-135378"/>
                      <a:pt x="0" y="106014"/>
                    </a:cubicBezTo>
                    <a:close/>
                  </a:path>
                </a:pathLst>
              </a:custGeom>
              <a:solidFill>
                <a:srgbClr val="8296B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63"/>
              <p:cNvSpPr/>
              <p:nvPr/>
            </p:nvSpPr>
            <p:spPr>
              <a:xfrm>
                <a:off x="3831135" y="4867322"/>
                <a:ext cx="580710" cy="607485"/>
              </a:xfrm>
              <a:custGeom>
                <a:rect b="b" l="l" r="r" t="t"/>
                <a:pathLst>
                  <a:path extrusionOk="0" h="607485" w="580710">
                    <a:moveTo>
                      <a:pt x="0" y="0"/>
                    </a:moveTo>
                    <a:lnTo>
                      <a:pt x="290646" y="607486"/>
                    </a:lnTo>
                    <a:lnTo>
                      <a:pt x="580711" y="0"/>
                    </a:lnTo>
                    <a:cubicBezTo>
                      <a:pt x="287017" y="13281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63"/>
              <p:cNvSpPr/>
              <p:nvPr/>
            </p:nvSpPr>
            <p:spPr>
              <a:xfrm>
                <a:off x="3831135" y="4808833"/>
                <a:ext cx="580710" cy="117528"/>
              </a:xfrm>
              <a:custGeom>
                <a:rect b="b" l="l" r="r" t="t"/>
                <a:pathLst>
                  <a:path extrusionOk="0" h="117528" w="580710">
                    <a:moveTo>
                      <a:pt x="190967" y="7207"/>
                    </a:moveTo>
                    <a:cubicBezTo>
                      <a:pt x="201721" y="8578"/>
                      <a:pt x="212379" y="9740"/>
                      <a:pt x="222885" y="10626"/>
                    </a:cubicBezTo>
                    <a:cubicBezTo>
                      <a:pt x="212379" y="9740"/>
                      <a:pt x="201721" y="8569"/>
                      <a:pt x="190967" y="7207"/>
                    </a:cubicBezTo>
                    <a:cubicBezTo>
                      <a:pt x="131359" y="15417"/>
                      <a:pt x="67208" y="31267"/>
                      <a:pt x="0" y="58499"/>
                    </a:cubicBezTo>
                    <a:cubicBezTo>
                      <a:pt x="0" y="58499"/>
                      <a:pt x="287017" y="191316"/>
                      <a:pt x="580711" y="58499"/>
                    </a:cubicBezTo>
                    <a:cubicBezTo>
                      <a:pt x="580711" y="58499"/>
                      <a:pt x="507521" y="20780"/>
                      <a:pt x="389649" y="5883"/>
                    </a:cubicBezTo>
                    <a:cubicBezTo>
                      <a:pt x="382191" y="6921"/>
                      <a:pt x="374761" y="7978"/>
                      <a:pt x="367056" y="8817"/>
                    </a:cubicBezTo>
                    <a:cubicBezTo>
                      <a:pt x="374761" y="7978"/>
                      <a:pt x="382191" y="6921"/>
                      <a:pt x="389649" y="5883"/>
                    </a:cubicBezTo>
                    <a:cubicBezTo>
                      <a:pt x="332775" y="-1299"/>
                      <a:pt x="265471" y="-3061"/>
                      <a:pt x="190967" y="720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7" name="Google Shape;697;p63"/>
            <p:cNvGrpSpPr/>
            <p:nvPr/>
          </p:nvGrpSpPr>
          <p:grpSpPr>
            <a:xfrm>
              <a:off x="2032142" y="1937825"/>
              <a:ext cx="2028241" cy="4179098"/>
              <a:chOff x="4121772" y="2637796"/>
              <a:chExt cx="1376886" cy="2837011"/>
            </a:xfrm>
          </p:grpSpPr>
          <p:sp>
            <p:nvSpPr>
              <p:cNvPr id="698" name="Google Shape;698;p63"/>
              <p:cNvSpPr/>
              <p:nvPr/>
            </p:nvSpPr>
            <p:spPr>
              <a:xfrm>
                <a:off x="4524279" y="3378812"/>
                <a:ext cx="614371" cy="674170"/>
              </a:xfrm>
              <a:custGeom>
                <a:rect b="b" l="l" r="r" t="t"/>
                <a:pathLst>
                  <a:path extrusionOk="0" h="674170" w="614371">
                    <a:moveTo>
                      <a:pt x="172269" y="60570"/>
                    </a:moveTo>
                    <a:lnTo>
                      <a:pt x="0" y="674170"/>
                    </a:lnTo>
                    <a:cubicBezTo>
                      <a:pt x="102927" y="660111"/>
                      <a:pt x="209274" y="640052"/>
                      <a:pt x="317783" y="611715"/>
                    </a:cubicBezTo>
                    <a:lnTo>
                      <a:pt x="614372" y="0"/>
                    </a:lnTo>
                    <a:cubicBezTo>
                      <a:pt x="468668" y="28004"/>
                      <a:pt x="319850" y="47520"/>
                      <a:pt x="172298" y="60541"/>
                    </a:cubicBezTo>
                    <a:lnTo>
                      <a:pt x="172269" y="60570"/>
                    </a:lnTo>
                    <a:close/>
                  </a:path>
                </a:pathLst>
              </a:custGeom>
              <a:solidFill>
                <a:srgbClr val="2F54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63"/>
              <p:cNvSpPr/>
              <p:nvPr/>
            </p:nvSpPr>
            <p:spPr>
              <a:xfrm>
                <a:off x="4313805" y="4125991"/>
                <a:ext cx="462524" cy="669750"/>
              </a:xfrm>
              <a:custGeom>
                <a:rect b="b" l="l" r="r" t="t"/>
                <a:pathLst>
                  <a:path extrusionOk="0" h="669750" w="462524">
                    <a:moveTo>
                      <a:pt x="168240" y="66770"/>
                    </a:moveTo>
                    <a:lnTo>
                      <a:pt x="0" y="669750"/>
                    </a:lnTo>
                    <a:cubicBezTo>
                      <a:pt x="104623" y="641728"/>
                      <a:pt x="168049" y="601304"/>
                      <a:pt x="168049" y="601304"/>
                    </a:cubicBezTo>
                    <a:lnTo>
                      <a:pt x="462524" y="0"/>
                    </a:lnTo>
                    <a:cubicBezTo>
                      <a:pt x="462524" y="0"/>
                      <a:pt x="351672" y="38967"/>
                      <a:pt x="168250" y="66713"/>
                    </a:cubicBezTo>
                    <a:lnTo>
                      <a:pt x="168240" y="66770"/>
                    </a:lnTo>
                    <a:close/>
                  </a:path>
                </a:pathLst>
              </a:custGeom>
              <a:solidFill>
                <a:srgbClr val="C55A1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63"/>
              <p:cNvSpPr/>
              <p:nvPr/>
            </p:nvSpPr>
            <p:spPr>
              <a:xfrm>
                <a:off x="4735277" y="2637796"/>
                <a:ext cx="763381" cy="677313"/>
              </a:xfrm>
              <a:custGeom>
                <a:rect b="b" l="l" r="r" t="t"/>
                <a:pathLst>
                  <a:path extrusionOk="0" h="677313" w="763381">
                    <a:moveTo>
                      <a:pt x="160696" y="72714"/>
                    </a:moveTo>
                    <a:lnTo>
                      <a:pt x="160696" y="72714"/>
                    </a:lnTo>
                    <a:lnTo>
                      <a:pt x="0" y="677313"/>
                    </a:lnTo>
                    <a:cubicBezTo>
                      <a:pt x="280740" y="644976"/>
                      <a:pt x="466925" y="603313"/>
                      <a:pt x="466925" y="603313"/>
                    </a:cubicBezTo>
                    <a:lnTo>
                      <a:pt x="763381" y="0"/>
                    </a:lnTo>
                    <a:cubicBezTo>
                      <a:pt x="725300" y="13421"/>
                      <a:pt x="475860" y="46587"/>
                      <a:pt x="160696" y="72714"/>
                    </a:cubicBezTo>
                    <a:close/>
                  </a:path>
                </a:pathLst>
              </a:custGeom>
              <a:solidFill>
                <a:srgbClr val="323F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63"/>
              <p:cNvSpPr/>
              <p:nvPr/>
            </p:nvSpPr>
            <p:spPr>
              <a:xfrm>
                <a:off x="4121772" y="4867322"/>
                <a:ext cx="290064" cy="607485"/>
              </a:xfrm>
              <a:custGeom>
                <a:rect b="b" l="l" r="r" t="t"/>
                <a:pathLst>
                  <a:path extrusionOk="0" h="607485" w="290064">
                    <a:moveTo>
                      <a:pt x="155620" y="43939"/>
                    </a:moveTo>
                    <a:lnTo>
                      <a:pt x="155591" y="43977"/>
                    </a:lnTo>
                    <a:lnTo>
                      <a:pt x="0" y="607486"/>
                    </a:lnTo>
                    <a:lnTo>
                      <a:pt x="290065" y="0"/>
                    </a:lnTo>
                    <a:cubicBezTo>
                      <a:pt x="244745" y="20498"/>
                      <a:pt x="199596" y="34633"/>
                      <a:pt x="155620" y="43939"/>
                    </a:cubicBez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2" name="Google Shape;702;p63"/>
            <p:cNvGrpSpPr/>
            <p:nvPr/>
          </p:nvGrpSpPr>
          <p:grpSpPr>
            <a:xfrm>
              <a:off x="5514975" y="1900634"/>
              <a:ext cx="3950400" cy="840413"/>
              <a:chOff x="7187401" y="2054384"/>
              <a:chExt cx="3950400" cy="840413"/>
            </a:xfrm>
          </p:grpSpPr>
          <p:sp>
            <p:nvSpPr>
              <p:cNvPr id="703" name="Google Shape;703;p63"/>
              <p:cNvSpPr txBox="1"/>
              <p:nvPr/>
            </p:nvSpPr>
            <p:spPr>
              <a:xfrm>
                <a:off x="7212798" y="2054384"/>
                <a:ext cx="36837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SG" sz="2400" u="none" cap="none" strike="noStrike">
                    <a:solidFill>
                      <a:srgbClr val="44546A"/>
                    </a:solidFill>
                    <a:latin typeface="Arial"/>
                    <a:ea typeface="Arial"/>
                    <a:cs typeface="Arial"/>
                    <a:sym typeface="Arial"/>
                  </a:rPr>
                  <a:t>Attention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63"/>
              <p:cNvSpPr txBox="1"/>
              <p:nvPr/>
            </p:nvSpPr>
            <p:spPr>
              <a:xfrm>
                <a:off x="7187401" y="2354197"/>
                <a:ext cx="3950400" cy="5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SG" sz="1800">
                    <a:solidFill>
                      <a:srgbClr val="7F7F7F"/>
                    </a:solidFill>
                  </a:rPr>
                  <a:t>Google</a:t>
                </a:r>
                <a:r>
                  <a:rPr lang="en-SG" sz="1800">
                    <a:solidFill>
                      <a:srgbClr val="7F7F7F"/>
                    </a:solidFill>
                  </a:rPr>
                  <a:t> - SEO/SEM</a:t>
                </a:r>
                <a:endParaRPr sz="1800">
                  <a:solidFill>
                    <a:srgbClr val="7F7F7F"/>
                  </a:solidFill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SG" sz="1800">
                    <a:solidFill>
                      <a:srgbClr val="7F7F7F"/>
                    </a:solidFill>
                  </a:rPr>
                  <a:t>FB</a:t>
                </a:r>
                <a:r>
                  <a:rPr lang="en-SG" sz="1800">
                    <a:solidFill>
                      <a:srgbClr val="7F7F7F"/>
                    </a:solidFill>
                  </a:rPr>
                  <a:t> - Ads</a:t>
                </a:r>
                <a:endParaRPr b="1" i="0" sz="1800" u="none" cap="none" strike="noStrike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05" name="Google Shape;705;p63"/>
            <p:cNvSpPr txBox="1"/>
            <p:nvPr/>
          </p:nvSpPr>
          <p:spPr>
            <a:xfrm>
              <a:off x="4142991" y="2136887"/>
              <a:ext cx="720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SG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3"/>
            <p:cNvSpPr txBox="1"/>
            <p:nvPr/>
          </p:nvSpPr>
          <p:spPr>
            <a:xfrm>
              <a:off x="3669054" y="3176572"/>
              <a:ext cx="720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SG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3"/>
            <p:cNvSpPr txBox="1"/>
            <p:nvPr/>
          </p:nvSpPr>
          <p:spPr>
            <a:xfrm>
              <a:off x="3146882" y="4311210"/>
              <a:ext cx="720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SG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3"/>
            <p:cNvSpPr txBox="1"/>
            <p:nvPr/>
          </p:nvSpPr>
          <p:spPr>
            <a:xfrm>
              <a:off x="2575418" y="5377102"/>
              <a:ext cx="720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SG" sz="3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9" name="Google Shape;709;p63"/>
            <p:cNvGrpSpPr/>
            <p:nvPr/>
          </p:nvGrpSpPr>
          <p:grpSpPr>
            <a:xfrm>
              <a:off x="4863902" y="3033352"/>
              <a:ext cx="3950402" cy="840413"/>
              <a:chOff x="6536328" y="3187102"/>
              <a:chExt cx="3950402" cy="840413"/>
            </a:xfrm>
          </p:grpSpPr>
          <p:sp>
            <p:nvSpPr>
              <p:cNvPr id="710" name="Google Shape;710;p63"/>
              <p:cNvSpPr txBox="1"/>
              <p:nvPr/>
            </p:nvSpPr>
            <p:spPr>
              <a:xfrm>
                <a:off x="6536328" y="3187102"/>
                <a:ext cx="32934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SG" sz="2400" u="none" cap="none" strike="noStrike">
                    <a:solidFill>
                      <a:srgbClr val="4472C4"/>
                    </a:solidFill>
                    <a:latin typeface="Arial"/>
                    <a:ea typeface="Arial"/>
                    <a:cs typeface="Arial"/>
                    <a:sym typeface="Arial"/>
                  </a:rPr>
                  <a:t>Interest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63"/>
              <p:cNvSpPr txBox="1"/>
              <p:nvPr/>
            </p:nvSpPr>
            <p:spPr>
              <a:xfrm>
                <a:off x="6536330" y="3486915"/>
                <a:ext cx="3950400" cy="5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SG" sz="1800">
                    <a:solidFill>
                      <a:srgbClr val="7F7F7F"/>
                    </a:solidFill>
                  </a:rPr>
                  <a:t>Google</a:t>
                </a:r>
                <a:r>
                  <a:rPr lang="en-SG" sz="1800">
                    <a:solidFill>
                      <a:srgbClr val="7F7F7F"/>
                    </a:solidFill>
                  </a:rPr>
                  <a:t> - </a:t>
                </a:r>
                <a:r>
                  <a:rPr lang="en-SG" sz="1800">
                    <a:solidFill>
                      <a:srgbClr val="7F7F7F"/>
                    </a:solidFill>
                  </a:rPr>
                  <a:t>Retargeting</a:t>
                </a:r>
                <a:r>
                  <a:rPr lang="en-SG" sz="1800">
                    <a:solidFill>
                      <a:srgbClr val="7F7F7F"/>
                    </a:solidFill>
                  </a:rPr>
                  <a:t> ads</a:t>
                </a:r>
                <a:endParaRPr sz="1800">
                  <a:solidFill>
                    <a:srgbClr val="7F7F7F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SG" sz="1800">
                    <a:solidFill>
                      <a:srgbClr val="7F7F7F"/>
                    </a:solidFill>
                  </a:rPr>
                  <a:t>Landing Page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2" name="Google Shape;712;p63"/>
            <p:cNvGrpSpPr/>
            <p:nvPr/>
          </p:nvGrpSpPr>
          <p:grpSpPr>
            <a:xfrm>
              <a:off x="4389965" y="4162734"/>
              <a:ext cx="3950400" cy="608513"/>
              <a:chOff x="6062391" y="4316484"/>
              <a:chExt cx="3950400" cy="608513"/>
            </a:xfrm>
          </p:grpSpPr>
          <p:sp>
            <p:nvSpPr>
              <p:cNvPr id="713" name="Google Shape;713;p63"/>
              <p:cNvSpPr txBox="1"/>
              <p:nvPr/>
            </p:nvSpPr>
            <p:spPr>
              <a:xfrm>
                <a:off x="6062391" y="4316484"/>
                <a:ext cx="33963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SG" sz="2400" u="none" cap="none" strike="noStrike">
                    <a:solidFill>
                      <a:srgbClr val="ED7D31"/>
                    </a:solidFill>
                    <a:latin typeface="Arial"/>
                    <a:ea typeface="Arial"/>
                    <a:cs typeface="Arial"/>
                    <a:sym typeface="Arial"/>
                  </a:rPr>
                  <a:t>Desire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63"/>
              <p:cNvSpPr txBox="1"/>
              <p:nvPr/>
            </p:nvSpPr>
            <p:spPr>
              <a:xfrm>
                <a:off x="6062391" y="4616297"/>
                <a:ext cx="3950400" cy="30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SG" sz="1800">
                    <a:solidFill>
                      <a:srgbClr val="7F7F7F"/>
                    </a:solidFill>
                  </a:rPr>
                  <a:t>Landing Page</a:t>
                </a:r>
                <a:r>
                  <a:rPr lang="en-SG" sz="1800">
                    <a:solidFill>
                      <a:srgbClr val="7F7F7F"/>
                    </a:solidFill>
                  </a:rPr>
                  <a:t> </a:t>
                </a:r>
                <a:r>
                  <a:rPr lang="en-SG" sz="1800">
                    <a:solidFill>
                      <a:srgbClr val="7F7F7F"/>
                    </a:solidFill>
                  </a:rPr>
                  <a:t>- Customer Reviews</a:t>
                </a:r>
                <a:endParaRPr sz="1800">
                  <a:solidFill>
                    <a:srgbClr val="7F7F7F"/>
                  </a:solidFill>
                </a:endParaRPr>
              </a:p>
            </p:txBody>
          </p:sp>
        </p:grpSp>
        <p:grpSp>
          <p:nvGrpSpPr>
            <p:cNvPr id="715" name="Google Shape;715;p63"/>
            <p:cNvGrpSpPr/>
            <p:nvPr/>
          </p:nvGrpSpPr>
          <p:grpSpPr>
            <a:xfrm>
              <a:off x="3867792" y="5236427"/>
              <a:ext cx="3950401" cy="840413"/>
              <a:chOff x="5540218" y="5390177"/>
              <a:chExt cx="3950401" cy="840413"/>
            </a:xfrm>
          </p:grpSpPr>
          <p:sp>
            <p:nvSpPr>
              <p:cNvPr id="716" name="Google Shape;716;p63"/>
              <p:cNvSpPr txBox="1"/>
              <p:nvPr/>
            </p:nvSpPr>
            <p:spPr>
              <a:xfrm>
                <a:off x="5540218" y="5390177"/>
                <a:ext cx="36672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1" i="0" lang="en-SG" sz="2400" u="none" cap="none" strike="noStrike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Action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63"/>
              <p:cNvSpPr txBox="1"/>
              <p:nvPr/>
            </p:nvSpPr>
            <p:spPr>
              <a:xfrm>
                <a:off x="5540219" y="5689990"/>
                <a:ext cx="3950400" cy="54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lang="en-SG" sz="1800">
                    <a:solidFill>
                      <a:srgbClr val="7F7F7F"/>
                    </a:solidFill>
                  </a:rPr>
                  <a:t>Landing Page </a:t>
                </a:r>
                <a:r>
                  <a:rPr lang="en-SG" sz="1800">
                    <a:solidFill>
                      <a:srgbClr val="7F7F7F"/>
                    </a:solidFill>
                  </a:rPr>
                  <a:t>- Whatsapp Web, call, email</a:t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64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sp>
        <p:nvSpPr>
          <p:cNvPr id="723" name="Google Shape;723;p64"/>
          <p:cNvSpPr txBox="1"/>
          <p:nvPr/>
        </p:nvSpPr>
        <p:spPr>
          <a:xfrm>
            <a:off x="661909" y="2921430"/>
            <a:ext cx="1086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SG" sz="54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Execution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5" name="Google Shape;72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9640" y="92452"/>
            <a:ext cx="1803517" cy="66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65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731" name="Google Shape;731;p65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732" name="Google Shape;732;p65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Search Ads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3" name="Google Shape;733;p65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4" name="Google Shape;734;p65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35" name="Google Shape;735;p65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5"/>
          <p:cNvSpPr txBox="1"/>
          <p:nvPr/>
        </p:nvSpPr>
        <p:spPr>
          <a:xfrm>
            <a:off x="504150" y="1066950"/>
            <a:ext cx="39054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Google Search ads are text ads shown in Google Search Results Pages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38" name="Google Shape;73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6127" y="1198812"/>
            <a:ext cx="7020600" cy="502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66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744" name="Google Shape;744;p66"/>
          <p:cNvGrpSpPr/>
          <p:nvPr/>
        </p:nvGrpSpPr>
        <p:grpSpPr>
          <a:xfrm>
            <a:off x="727220" y="171998"/>
            <a:ext cx="10231500" cy="1035262"/>
            <a:chOff x="727220" y="171998"/>
            <a:chExt cx="10231500" cy="1035262"/>
          </a:xfrm>
        </p:grpSpPr>
        <p:sp>
          <p:nvSpPr>
            <p:cNvPr id="745" name="Google Shape;745;p66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Search Ads (Ad mockups)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746" name="Google Shape;746;p66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7" name="Google Shape;747;p66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48" name="Google Shape;748;p66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9" name="Google Shape;74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6"/>
          <p:cNvSpPr txBox="1"/>
          <p:nvPr/>
        </p:nvSpPr>
        <p:spPr>
          <a:xfrm>
            <a:off x="504150" y="1066950"/>
            <a:ext cx="41430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Simulate ads here 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https://nordicclick.com/resources/google-ads-preview-tool/</a:t>
            </a: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mockup search text ads, at least 3 ads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1 ad for each keyword you re targeting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51" name="Google Shape;751;p66"/>
          <p:cNvPicPr preferRelativeResize="0"/>
          <p:nvPr/>
        </p:nvPicPr>
        <p:blipFill rotWithShape="1">
          <a:blip r:embed="rId6">
            <a:alphaModFix/>
          </a:blip>
          <a:srcRect b="0" l="15715" r="16075" t="10409"/>
          <a:stretch/>
        </p:blipFill>
        <p:spPr>
          <a:xfrm>
            <a:off x="4788413" y="1119600"/>
            <a:ext cx="7103473" cy="49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67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757" name="Google Shape;757;p67"/>
          <p:cNvGrpSpPr/>
          <p:nvPr/>
        </p:nvGrpSpPr>
        <p:grpSpPr>
          <a:xfrm>
            <a:off x="727220" y="171998"/>
            <a:ext cx="10231500" cy="1035262"/>
            <a:chOff x="727220" y="171998"/>
            <a:chExt cx="10231500" cy="1035262"/>
          </a:xfrm>
        </p:grpSpPr>
        <p:sp>
          <p:nvSpPr>
            <p:cNvPr id="758" name="Google Shape;758;p67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Search Ads (Ad mockups)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759" name="Google Shape;759;p67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0" name="Google Shape;760;p67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61" name="Google Shape;761;p67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2" name="Google Shape;76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8053"/>
            <a:ext cx="10633224" cy="597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68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769" name="Google Shape;769;p68"/>
          <p:cNvGrpSpPr/>
          <p:nvPr/>
        </p:nvGrpSpPr>
        <p:grpSpPr>
          <a:xfrm>
            <a:off x="727220" y="171998"/>
            <a:ext cx="10231500" cy="1035262"/>
            <a:chOff x="727220" y="171998"/>
            <a:chExt cx="10231500" cy="1035262"/>
          </a:xfrm>
        </p:grpSpPr>
        <p:sp>
          <p:nvSpPr>
            <p:cNvPr id="770" name="Google Shape;770;p68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Search Ads (Ad mockups)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771" name="Google Shape;771;p68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2" name="Google Shape;772;p68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73" name="Google Shape;773;p68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4" name="Google Shape;77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25" y="878150"/>
            <a:ext cx="10633224" cy="59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69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781" name="Google Shape;781;p69"/>
          <p:cNvGrpSpPr/>
          <p:nvPr/>
        </p:nvGrpSpPr>
        <p:grpSpPr>
          <a:xfrm>
            <a:off x="727220" y="171998"/>
            <a:ext cx="10231500" cy="1035262"/>
            <a:chOff x="727220" y="171998"/>
            <a:chExt cx="10231500" cy="1035262"/>
          </a:xfrm>
        </p:grpSpPr>
        <p:sp>
          <p:nvSpPr>
            <p:cNvPr id="782" name="Google Shape;782;p69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Search Ads (Ad mockups)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783" name="Google Shape;783;p69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4" name="Google Shape;784;p69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85" name="Google Shape;785;p69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6" name="Google Shape;78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78053"/>
            <a:ext cx="10633224" cy="597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70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793" name="Google Shape;793;p70"/>
          <p:cNvGrpSpPr/>
          <p:nvPr/>
        </p:nvGrpSpPr>
        <p:grpSpPr>
          <a:xfrm>
            <a:off x="727220" y="171998"/>
            <a:ext cx="10231500" cy="1035262"/>
            <a:chOff x="727220" y="171998"/>
            <a:chExt cx="10231500" cy="1035262"/>
          </a:xfrm>
        </p:grpSpPr>
        <p:sp>
          <p:nvSpPr>
            <p:cNvPr id="794" name="Google Shape;794;p70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Search Ads (Ad mockups)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795" name="Google Shape;795;p70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6" name="Google Shape;796;p70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97" name="Google Shape;797;p70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00900"/>
            <a:ext cx="10592599" cy="59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71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805" name="Google Shape;805;p71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806" name="Google Shape;806;p71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Search Ads (Target Audience)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7" name="Google Shape;807;p71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p71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09" name="Google Shape;809;p71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0" name="Google Shape;81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1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Simulate your targeted audience segment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 is how you access it on google ads here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12" name="Google Shape;812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6225" y="1776102"/>
            <a:ext cx="9513498" cy="50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 amt="6000"/>
          </a:blip>
          <a:srcRect b="15765" l="4378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45" name="Google Shape;145;p18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46" name="Google Shape;146;p18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Current Lead Generation / Customer Journey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" name="Google Shape;147;p18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18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504134" y="1185536"/>
            <a:ext cx="111837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word of mouth from existing customers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Customers googling for their company name, finding their website &amp; submitting them through the website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72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818" name="Google Shape;818;p72"/>
          <p:cNvGrpSpPr/>
          <p:nvPr/>
        </p:nvGrpSpPr>
        <p:grpSpPr>
          <a:xfrm>
            <a:off x="727220" y="171998"/>
            <a:ext cx="10231500" cy="1035262"/>
            <a:chOff x="727220" y="171998"/>
            <a:chExt cx="10231500" cy="1035262"/>
          </a:xfrm>
        </p:grpSpPr>
        <p:sp>
          <p:nvSpPr>
            <p:cNvPr id="819" name="Google Shape;819;p72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Search Ads (Target Audience)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820" name="Google Shape;820;p72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72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22" name="Google Shape;822;p72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3" name="Google Shape;82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2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Audience segments targeting settings is here, show your screenshots of your settings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25" name="Google Shape;82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0325" y="1862700"/>
            <a:ext cx="9351352" cy="49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3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Read more about Audience Segments here </a:t>
            </a: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https://support.google.com/google-ads/answer/2497941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31" name="Google Shape;831;p73"/>
          <p:cNvPicPr preferRelativeResize="0"/>
          <p:nvPr/>
        </p:nvPicPr>
        <p:blipFill rotWithShape="1">
          <a:blip r:embed="rId4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832" name="Google Shape;832;p73"/>
          <p:cNvGrpSpPr/>
          <p:nvPr/>
        </p:nvGrpSpPr>
        <p:grpSpPr>
          <a:xfrm>
            <a:off x="727220" y="171998"/>
            <a:ext cx="10231500" cy="1035262"/>
            <a:chOff x="727220" y="171998"/>
            <a:chExt cx="10231500" cy="1035262"/>
          </a:xfrm>
        </p:grpSpPr>
        <p:sp>
          <p:nvSpPr>
            <p:cNvPr id="833" name="Google Shape;833;p73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Search Ads (Target Audience)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834" name="Google Shape;834;p73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5" name="Google Shape;835;p73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36" name="Google Shape;836;p73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7" name="Google Shape;837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0325" y="1862700"/>
            <a:ext cx="9351352" cy="49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74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844" name="Google Shape;844;p74"/>
          <p:cNvGrpSpPr/>
          <p:nvPr/>
        </p:nvGrpSpPr>
        <p:grpSpPr>
          <a:xfrm>
            <a:off x="727220" y="171998"/>
            <a:ext cx="10231500" cy="1067597"/>
            <a:chOff x="727220" y="171998"/>
            <a:chExt cx="10231500" cy="1067597"/>
          </a:xfrm>
        </p:grpSpPr>
        <p:sp>
          <p:nvSpPr>
            <p:cNvPr id="845" name="Google Shape;845;p74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Display Network Ads (Target Audience)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846" name="Google Shape;846;p74"/>
            <p:cNvCxnSpPr/>
            <p:nvPr/>
          </p:nvCxnSpPr>
          <p:spPr>
            <a:xfrm>
              <a:off x="727221" y="12395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7" name="Google Shape;847;p74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8" name="Google Shape;848;p7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9" name="Google Shape;84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74"/>
          <p:cNvSpPr txBox="1"/>
          <p:nvPr/>
        </p:nvSpPr>
        <p:spPr>
          <a:xfrm>
            <a:off x="504150" y="1371750"/>
            <a:ext cx="4820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Google Display Ads are image or video ads you see on various websites 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51" name="Google Shape;851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5478" y="1371750"/>
            <a:ext cx="5033245" cy="537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75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857" name="Google Shape;857;p75"/>
          <p:cNvGrpSpPr/>
          <p:nvPr/>
        </p:nvGrpSpPr>
        <p:grpSpPr>
          <a:xfrm>
            <a:off x="727220" y="171998"/>
            <a:ext cx="10231500" cy="1067597"/>
            <a:chOff x="727220" y="171998"/>
            <a:chExt cx="10231500" cy="1067597"/>
          </a:xfrm>
        </p:grpSpPr>
        <p:sp>
          <p:nvSpPr>
            <p:cNvPr id="858" name="Google Shape;858;p75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Display Network Ads (Target Audience)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859" name="Google Shape;859;p75"/>
            <p:cNvCxnSpPr/>
            <p:nvPr/>
          </p:nvCxnSpPr>
          <p:spPr>
            <a:xfrm>
              <a:off x="727221" y="12395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0" name="Google Shape;860;p75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61" name="Google Shape;861;p75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2" name="Google Shape;86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5"/>
          <p:cNvSpPr txBox="1"/>
          <p:nvPr/>
        </p:nvSpPr>
        <p:spPr>
          <a:xfrm>
            <a:off x="504150" y="1371750"/>
            <a:ext cx="4820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 also in mobile apps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64" name="Google Shape;86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850059"/>
            <a:ext cx="12192000" cy="4726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76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870" name="Google Shape;870;p76"/>
          <p:cNvGrpSpPr/>
          <p:nvPr/>
        </p:nvGrpSpPr>
        <p:grpSpPr>
          <a:xfrm>
            <a:off x="727220" y="171998"/>
            <a:ext cx="10231500" cy="1067597"/>
            <a:chOff x="727220" y="171998"/>
            <a:chExt cx="10231500" cy="1067597"/>
          </a:xfrm>
        </p:grpSpPr>
        <p:sp>
          <p:nvSpPr>
            <p:cNvPr id="871" name="Google Shape;871;p76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Search Engine Marketing (Google Display Network Ads)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2" name="Google Shape;872;p76"/>
            <p:cNvCxnSpPr/>
            <p:nvPr/>
          </p:nvCxnSpPr>
          <p:spPr>
            <a:xfrm>
              <a:off x="727221" y="12395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3" name="Google Shape;873;p76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74" name="Google Shape;874;p76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6"/>
          <p:cNvSpPr txBox="1"/>
          <p:nvPr/>
        </p:nvSpPr>
        <p:spPr>
          <a:xfrm>
            <a:off x="504150" y="13717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canva to create the google display ads, 3 in each of the following format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https://www.canva.com/web-ads/templates/mobile-banner-ads/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https://www.canva.com/web-ads/templates/halfpage-ads/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https://www.canva.com/web-ads/templates/billboard-ads/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Show screenshots in edit mode as per below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77" name="Google Shape;87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42515" y="2849875"/>
            <a:ext cx="7600927" cy="386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77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883" name="Google Shape;883;p77"/>
          <p:cNvGrpSpPr/>
          <p:nvPr/>
        </p:nvGrpSpPr>
        <p:grpSpPr>
          <a:xfrm>
            <a:off x="727220" y="171998"/>
            <a:ext cx="10231500" cy="1067597"/>
            <a:chOff x="727220" y="171998"/>
            <a:chExt cx="10231500" cy="1067597"/>
          </a:xfrm>
        </p:grpSpPr>
        <p:sp>
          <p:nvSpPr>
            <p:cNvPr id="884" name="Google Shape;884;p77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Search Engine Marketing (Google Display Network Ads)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5" name="Google Shape;885;p77"/>
            <p:cNvCxnSpPr/>
            <p:nvPr/>
          </p:nvCxnSpPr>
          <p:spPr>
            <a:xfrm>
              <a:off x="727221" y="12395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6" name="Google Shape;886;p77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7" name="Google Shape;887;p77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8" name="Google Shape;888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7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4975" y="1239607"/>
            <a:ext cx="9722058" cy="54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78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895" name="Google Shape;895;p78"/>
          <p:cNvGrpSpPr/>
          <p:nvPr/>
        </p:nvGrpSpPr>
        <p:grpSpPr>
          <a:xfrm>
            <a:off x="727220" y="171998"/>
            <a:ext cx="10231500" cy="1067597"/>
            <a:chOff x="727220" y="171998"/>
            <a:chExt cx="10231500" cy="1067597"/>
          </a:xfrm>
        </p:grpSpPr>
        <p:sp>
          <p:nvSpPr>
            <p:cNvPr id="896" name="Google Shape;896;p78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Display Network Ads (Target Audience)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897" name="Google Shape;897;p78"/>
            <p:cNvCxnSpPr/>
            <p:nvPr/>
          </p:nvCxnSpPr>
          <p:spPr>
            <a:xfrm>
              <a:off x="727221" y="12395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8" name="Google Shape;898;p78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99" name="Google Shape;899;p78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0" name="Google Shape;900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8"/>
          <p:cNvSpPr txBox="1"/>
          <p:nvPr/>
        </p:nvSpPr>
        <p:spPr>
          <a:xfrm>
            <a:off x="504150" y="13717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your audience is different from Search Ads, show screenshot of Google Ads’ audience segments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79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907" name="Google Shape;907;p79"/>
          <p:cNvGrpSpPr/>
          <p:nvPr/>
        </p:nvGrpSpPr>
        <p:grpSpPr>
          <a:xfrm>
            <a:off x="727220" y="171998"/>
            <a:ext cx="10231500" cy="1067597"/>
            <a:chOff x="727220" y="171998"/>
            <a:chExt cx="10231500" cy="1067597"/>
          </a:xfrm>
        </p:grpSpPr>
        <p:sp>
          <p:nvSpPr>
            <p:cNvPr id="908" name="Google Shape;908;p79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SEM - Google Display Network Ads (Target Audience)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909" name="Google Shape;909;p79"/>
            <p:cNvCxnSpPr/>
            <p:nvPr/>
          </p:nvCxnSpPr>
          <p:spPr>
            <a:xfrm>
              <a:off x="727221" y="12395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0" name="Google Shape;910;p79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11" name="Google Shape;911;p79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2" name="Google Shape;91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79"/>
          <p:cNvSpPr txBox="1"/>
          <p:nvPr/>
        </p:nvSpPr>
        <p:spPr>
          <a:xfrm>
            <a:off x="504150" y="13717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your audience is different from Search Ads, show screenshot of Google Ads’ audience segments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80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919" name="Google Shape;919;p80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920" name="Google Shape;920;p80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Social Media Marketing (Organic Post)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1" name="Google Shape;921;p80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2" name="Google Shape;922;p80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23" name="Google Shape;923;p80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4" name="Google Shape;92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80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Simulate creating one social media post using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https://www.canva.com/</a:t>
            </a: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create post images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https://mediamodifier.com/social/instagram</a:t>
            </a: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simulate how the post looks, there are other social media channel mockups on this page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26" name="Google Shape;926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8225" y="2370075"/>
            <a:ext cx="7054426" cy="44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81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932" name="Google Shape;932;p81"/>
          <p:cNvGrpSpPr/>
          <p:nvPr/>
        </p:nvGrpSpPr>
        <p:grpSpPr>
          <a:xfrm>
            <a:off x="727220" y="171998"/>
            <a:ext cx="10231500" cy="1035262"/>
            <a:chOff x="727220" y="171998"/>
            <a:chExt cx="10231500" cy="1035262"/>
          </a:xfrm>
        </p:grpSpPr>
        <p:sp>
          <p:nvSpPr>
            <p:cNvPr id="933" name="Google Shape;933;p81"/>
            <p:cNvSpPr txBox="1"/>
            <p:nvPr/>
          </p:nvSpPr>
          <p:spPr>
            <a:xfrm>
              <a:off x="727220" y="252960"/>
              <a:ext cx="102315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Social Media Marketing (Ad)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1" i="0" sz="2800" u="none" cap="none" strike="noStrike">
                <a:solidFill>
                  <a:srgbClr val="FF33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cxnSp>
          <p:nvCxnSpPr>
            <p:cNvPr id="934" name="Google Shape;934;p81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5" name="Google Shape;935;p81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36" name="Google Shape;936;p81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7" name="Google Shape;93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81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Simulate the custom audience you are targeting in facebook/instagram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●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Learn more about saved audiences here </a:t>
            </a: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https://www.facebook.com/business/help/717368264947302</a:t>
            </a: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 amt="6000"/>
          </a:blip>
          <a:srcRect b="15765" l="4378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57" name="Google Shape;157;p19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58" name="Google Shape;158;p19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Unique Value Proposition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" name="Google Shape;159;p19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19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504134" y="1185536"/>
            <a:ext cx="111837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Guan Lee Hoe specialises in energy efficient HVAC consultancy and installation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They can </a:t>
            </a:r>
            <a:r>
              <a:rPr b="1" i="0" lang="en-SG" sz="2400" u="sng" cap="none" strike="noStrike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save up to 50% of electricity bills</a:t>
            </a: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through their HVAC installations over competitors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They can also improve the efficiency or solve problems you face with  your current HVAC system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82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944" name="Google Shape;944;p82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945" name="Google Shape;945;p82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Social Media Marketing (Ad)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6" name="Google Shape;946;p82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7" name="Google Shape;947;p82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48" name="Google Shape;948;p82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9" name="Google Shape;94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82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Simulate creating one social media post using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https://www.canva.com/</a:t>
            </a: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create post images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https://mediamodifier.com/social/instagram</a:t>
            </a: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simulate how the post looks, there are other social media channel mockups on this page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51" name="Google Shape;951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88225" y="2370075"/>
            <a:ext cx="7054426" cy="44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83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957" name="Google Shape;957;p83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958" name="Google Shape;958;p83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Social Media Posts (Ads)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9" name="Google Shape;959;p83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0" name="Google Shape;960;p83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61" name="Google Shape;961;p83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2" name="Google Shape;962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83"/>
          <p:cNvPicPr preferRelativeResize="0"/>
          <p:nvPr/>
        </p:nvPicPr>
        <p:blipFill rotWithShape="1">
          <a:blip r:embed="rId5">
            <a:alphaModFix/>
          </a:blip>
          <a:srcRect b="0" l="0" r="0" t="10458"/>
          <a:stretch/>
        </p:blipFill>
        <p:spPr>
          <a:xfrm>
            <a:off x="2650462" y="2278800"/>
            <a:ext cx="6891074" cy="4577626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83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Simulate setting up social media ads using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https://www.canva.com/</a:t>
            </a: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create ad images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b="0" i="1" lang="en-SG" sz="2000" u="sng" cap="none" strike="noStrike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/>
              </a:rPr>
              <a:t>https://mediamodifier.com/social/instagram</a:t>
            </a: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simulate how the post looks, there are other social media channel mockups on this page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84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970" name="Google Shape;970;p84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971" name="Google Shape;971;p84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Social Media Posts (Ads)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2" name="Google Shape;972;p84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3" name="Google Shape;973;p84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74" name="Google Shape;974;p8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5" name="Google Shape;975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34800"/>
            <a:ext cx="10535268" cy="59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85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982" name="Google Shape;982;p85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983" name="Google Shape;983;p85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Landing Page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4" name="Google Shape;984;p85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85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86" name="Google Shape;986;p85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7" name="Google Shape;98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85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and share screenshot of your landing page in edit mode here 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89" name="Google Shape;989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225" y="1669227"/>
            <a:ext cx="9612826" cy="513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86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995" name="Google Shape;995;p86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996" name="Google Shape;996;p86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Landing Page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7" name="Google Shape;997;p86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8" name="Google Shape;998;p86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99" name="Google Shape;999;p86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0" name="Google Shape;100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86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Share screenshots of your landing page in preview mode for Mobile 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02" name="Google Shape;1002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225" y="1524625"/>
            <a:ext cx="2583925" cy="53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1150" y="1564750"/>
            <a:ext cx="2583925" cy="52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5076" y="1575850"/>
            <a:ext cx="2507750" cy="52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02822" y="1565930"/>
            <a:ext cx="2583925" cy="528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87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011" name="Google Shape;1011;p87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012" name="Google Shape;1012;p87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Landing Page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3" name="Google Shape;1013;p87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4" name="Google Shape;1014;p87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15" name="Google Shape;1015;p87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6" name="Google Shape;101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87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Share screenshots of your landing page in preview mode for Desktop, include as many screenshots needed to show all parts of the landing page 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8" name="Google Shape;1018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6052" y="1789425"/>
            <a:ext cx="8279885" cy="470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88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024" name="Google Shape;1024;p88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025" name="Google Shape;1025;p88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Landing Page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6" name="Google Shape;1026;p88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7" name="Google Shape;1027;p88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8" name="Google Shape;1028;p88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9" name="Google Shape;102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87207"/>
            <a:ext cx="10231501" cy="575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89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036" name="Google Shape;1036;p89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037" name="Google Shape;1037;p89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Landing Page (Desktop View)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8" name="Google Shape;1038;p89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9" name="Google Shape;1039;p89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40" name="Google Shape;1040;p89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1" name="Google Shape;104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625" y="1131275"/>
            <a:ext cx="9952850" cy="55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90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048" name="Google Shape;1048;p90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049" name="Google Shape;1049;p90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Landing Page (</a:t>
              </a:r>
              <a:r>
                <a:rPr b="1" lang="en-SG" sz="2800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Tablet</a:t>
              </a: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View)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0" name="Google Shape;1050;p90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1" name="Google Shape;1051;p90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52" name="Google Shape;1052;p90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3" name="Google Shape;105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91176"/>
            <a:ext cx="10432026" cy="586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91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060" name="Google Shape;1060;p91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061" name="Google Shape;1061;p91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Landing Page (</a:t>
              </a:r>
              <a:r>
                <a:rPr b="1" lang="en-SG" sz="2800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Phone</a:t>
              </a: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View)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2" name="Google Shape;1062;p91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3" name="Google Shape;1063;p91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64" name="Google Shape;1064;p91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5" name="Google Shape;106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87207"/>
            <a:ext cx="10031399" cy="56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 amt="6000"/>
          </a:blip>
          <a:srcRect b="15765" l="4378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69" name="Google Shape;169;p20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70" name="Google Shape;170;p20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Marketing Objective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" name="Google Shape;171;p20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20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3" name="Google Shape;173;p20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504134" y="1185536"/>
            <a:ext cx="111837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SG" sz="24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do increase awareness in the SME business segment and thereby increasing renovation &amp; HVAC leads for Guan Lee Hoe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92"/>
          <p:cNvPicPr preferRelativeResize="0"/>
          <p:nvPr/>
        </p:nvPicPr>
        <p:blipFill rotWithShape="1">
          <a:blip r:embed="rId3">
            <a:alphaModFix amt="6000"/>
          </a:blip>
          <a:srcRect b="15765" l="4379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072" name="Google Shape;1072;p92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073" name="Google Shape;1073;p92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Landing Page (</a:t>
              </a:r>
              <a:r>
                <a:rPr b="1" lang="en-SG" sz="2800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Link</a:t>
              </a: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4" name="Google Shape;1074;p92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5" name="Google Shape;1075;p92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76" name="Google Shape;1076;p92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7" name="Google Shape;107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92"/>
          <p:cNvSpPr txBox="1"/>
          <p:nvPr/>
        </p:nvSpPr>
        <p:spPr>
          <a:xfrm>
            <a:off x="1358575" y="2792325"/>
            <a:ext cx="312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glh.framer.website</a:t>
            </a:r>
            <a:endParaRPr sz="2800">
              <a:solidFill>
                <a:srgbClr val="0D0D0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9" name="Google Shape;1079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5825" y="1527507"/>
            <a:ext cx="4963866" cy="49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93"/>
          <p:cNvPicPr preferRelativeResize="0"/>
          <p:nvPr/>
        </p:nvPicPr>
        <p:blipFill rotWithShape="1">
          <a:blip r:embed="rId3">
            <a:alphaModFix amt="6000"/>
          </a:blip>
          <a:srcRect b="15765" l="4376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085" name="Google Shape;1085;p93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086" name="Google Shape;1086;p93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SMART Goals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7" name="Google Shape;1087;p93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8" name="Google Shape;1088;p93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9" name="Google Shape;1089;p93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0" name="Google Shape;1090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93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SG" sz="2000" u="none" cap="none" strike="noStrik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Come up with smart goals, 1 per marketing channel define whether it is awareness, consideration or decision of the customer lifecycle</a:t>
            </a:r>
            <a:endParaRPr b="0" i="1" sz="2000" u="none" cap="none" strike="noStrike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092" name="Google Shape;1092;p93"/>
          <p:cNvGraphicFramePr/>
          <p:nvPr/>
        </p:nvGraphicFramePr>
        <p:xfrm>
          <a:off x="952500" y="20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{3895BDDB-1A56-4DAE-9F23-2B06952FAF23}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Channel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Metric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KPI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Duration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SG" sz="1400" u="none" cap="none" strike="noStrike"/>
                        <a:t>Notes (if any)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/>
                        <a:t>FB Ads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/>
                        <a:t>No. of Clicks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/>
                        <a:t>100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/>
                        <a:t>in 3 months time</a:t>
                      </a:r>
                      <a:endParaRPr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/>
                        <a:t>Awareness</a:t>
                      </a:r>
                      <a:endParaRPr i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Google Search Ads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No. of Clicks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100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in 3 months time</a:t>
                      </a:r>
                      <a:endParaRPr i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/>
                        <a:t>Awareness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Google Display Ads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No. of Clicks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100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in 3 months time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/>
                        <a:t>Awareness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FB Page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Followers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+50%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in 3 months time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Interest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Landing Page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Website Visitors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+20%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 sz="1400" u="none" cap="none" strike="noStrike"/>
                        <a:t>in 3 months time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1" lang="en-SG"/>
                        <a:t>Desire</a:t>
                      </a:r>
                      <a:endParaRPr i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94"/>
          <p:cNvPicPr preferRelativeResize="0"/>
          <p:nvPr/>
        </p:nvPicPr>
        <p:blipFill rotWithShape="1">
          <a:blip r:embed="rId3">
            <a:alphaModFix amt="6000"/>
          </a:blip>
          <a:srcRect b="15765" l="4380" r="69398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098" name="Google Shape;1098;p94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099" name="Google Shape;1099;p94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Email Marketing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0" name="Google Shape;1100;p94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1" name="Google Shape;1101;p94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2" name="Google Shape;1102;p94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3" name="Google Shape;110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94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an email drip sequence 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105" name="Google Shape;1105;p94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{3895BDDB-1A56-4DAE-9F23-2B06952FAF23}</a:tableStyleId>
              </a:tblPr>
              <a:tblGrid>
                <a:gridCol w="382850"/>
                <a:gridCol w="7342275"/>
                <a:gridCol w="256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#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Content of email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Call To Action in Email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95"/>
          <p:cNvPicPr preferRelativeResize="0"/>
          <p:nvPr/>
        </p:nvPicPr>
        <p:blipFill rotWithShape="1">
          <a:blip r:embed="rId3">
            <a:alphaModFix amt="6000"/>
          </a:blip>
          <a:srcRect b="15765" l="4377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111" name="Google Shape;1111;p95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112" name="Google Shape;1112;p95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Email Marketing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3" name="Google Shape;1113;p95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4" name="Google Shape;1114;p95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15" name="Google Shape;1115;p95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SG" sz="1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6" name="Google Shape;111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95"/>
          <p:cNvSpPr txBox="1"/>
          <p:nvPr/>
        </p:nvSpPr>
        <p:spPr>
          <a:xfrm>
            <a:off x="504150" y="1066943"/>
            <a:ext cx="11183700" cy="4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SG" sz="2000" u="none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and share screenshots of one sample email in your drip marketing (if any)</a:t>
            </a:r>
            <a:endParaRPr b="0" i="1" sz="20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18" name="Google Shape;1118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1918" y="1789428"/>
            <a:ext cx="8802120" cy="47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 amt="6000"/>
          </a:blip>
          <a:srcRect b="15765" l="4378" r="69401" t="1703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rotWithShape="0" algn="ctr" dir="5400000" dist="50800">
              <a:srgbClr val="000000">
                <a:alpha val="0"/>
              </a:srgbClr>
            </a:outerShdw>
          </a:effectLst>
        </p:spPr>
      </p:pic>
      <p:grpSp>
        <p:nvGrpSpPr>
          <p:cNvPr id="181" name="Google Shape;181;p21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82" name="Google Shape;182;p21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SG" sz="2800" u="none" cap="none" strike="noStrike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Known Competitors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3" name="Google Shape;183;p21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21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cap="flat" cmpd="sng" w="127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504134" y="1185536"/>
            <a:ext cx="111837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sng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https://www.acaengrg.com/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sng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https://www.carrier.com/commercial/en/sg/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sng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https://naturalcool.com.sg/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sng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https://koyotech.com/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SG" sz="2400" u="sng" cap="none" strike="noStrike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https://cosyace.com/</a:t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76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FFFFFF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